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2"/>
  </p:sldMasterIdLst>
  <p:notesMasterIdLst>
    <p:notesMasterId r:id="rId25"/>
  </p:notesMasterIdLst>
  <p:sldIdLst>
    <p:sldId id="297" r:id="rId3"/>
    <p:sldId id="332" r:id="rId4"/>
    <p:sldId id="294" r:id="rId5"/>
    <p:sldId id="333" r:id="rId6"/>
    <p:sldId id="295" r:id="rId7"/>
    <p:sldId id="334" r:id="rId8"/>
    <p:sldId id="335" r:id="rId9"/>
    <p:sldId id="296" r:id="rId10"/>
    <p:sldId id="338" r:id="rId11"/>
    <p:sldId id="339" r:id="rId12"/>
    <p:sldId id="341" r:id="rId13"/>
    <p:sldId id="340" r:id="rId14"/>
    <p:sldId id="336" r:id="rId15"/>
    <p:sldId id="314" r:id="rId16"/>
    <p:sldId id="337" r:id="rId17"/>
    <p:sldId id="261" r:id="rId18"/>
    <p:sldId id="316" r:id="rId19"/>
    <p:sldId id="317" r:id="rId20"/>
    <p:sldId id="318" r:id="rId21"/>
    <p:sldId id="322" r:id="rId22"/>
    <p:sldId id="323" r:id="rId23"/>
    <p:sldId id="327" r:id="rId24"/>
  </p:sldIdLst>
  <p:sldSz cx="9144000" cy="6858000" type="screen4x3"/>
  <p:notesSz cx="67945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249C"/>
    <a:srgbClr val="009900"/>
    <a:srgbClr val="8F196D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2842345001824632E-2"/>
          <c:y val="2.5909116884658474E-2"/>
          <c:w val="0.89966470719241387"/>
          <c:h val="0.89678578995133751"/>
        </c:manualLayout>
      </c:layout>
      <c:lineChart>
        <c:grouping val="standard"/>
        <c:varyColors val="0"/>
        <c:ser>
          <c:idx val="0"/>
          <c:order val="0"/>
          <c:tx>
            <c:strRef>
              <c:f>Tabelle1!$C$4</c:f>
              <c:strCache>
                <c:ptCount val="1"/>
                <c:pt idx="0">
                  <c:v>Scharlach Erkrankungen</c:v>
                </c:pt>
              </c:strCache>
            </c:strRef>
          </c:tx>
          <c:marker>
            <c:symbol val="none"/>
          </c:marker>
          <c:cat>
            <c:numRef>
              <c:f>Tabelle1!$B$5:$B$68</c:f>
              <c:numCache>
                <c:formatCode>General</c:formatCode>
                <c:ptCount val="64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</c:numCache>
            </c:numRef>
          </c:cat>
          <c:val>
            <c:numRef>
              <c:f>Tabelle1!$C$5:$C$68</c:f>
              <c:numCache>
                <c:formatCode>General</c:formatCode>
                <c:ptCount val="64"/>
                <c:pt idx="0">
                  <c:v>5441</c:v>
                </c:pt>
                <c:pt idx="1">
                  <c:v>4713</c:v>
                </c:pt>
                <c:pt idx="2">
                  <c:v>8298</c:v>
                </c:pt>
                <c:pt idx="3">
                  <c:v>19347</c:v>
                </c:pt>
                <c:pt idx="4">
                  <c:v>18144</c:v>
                </c:pt>
                <c:pt idx="5">
                  <c:v>14403</c:v>
                </c:pt>
                <c:pt idx="6">
                  <c:v>10605</c:v>
                </c:pt>
                <c:pt idx="7">
                  <c:v>9951</c:v>
                </c:pt>
                <c:pt idx="8">
                  <c:v>10776</c:v>
                </c:pt>
                <c:pt idx="9">
                  <c:v>14585</c:v>
                </c:pt>
                <c:pt idx="10">
                  <c:v>12011</c:v>
                </c:pt>
                <c:pt idx="11">
                  <c:v>8923</c:v>
                </c:pt>
                <c:pt idx="12">
                  <c:v>8410</c:v>
                </c:pt>
                <c:pt idx="13">
                  <c:v>11109</c:v>
                </c:pt>
                <c:pt idx="14">
                  <c:v>8135</c:v>
                </c:pt>
                <c:pt idx="15">
                  <c:v>8776</c:v>
                </c:pt>
                <c:pt idx="16">
                  <c:v>7204</c:v>
                </c:pt>
                <c:pt idx="17">
                  <c:v>7882</c:v>
                </c:pt>
                <c:pt idx="18">
                  <c:v>12217</c:v>
                </c:pt>
                <c:pt idx="19">
                  <c:v>10741</c:v>
                </c:pt>
                <c:pt idx="20">
                  <c:v>12750</c:v>
                </c:pt>
                <c:pt idx="21">
                  <c:v>9801</c:v>
                </c:pt>
                <c:pt idx="22">
                  <c:v>7435</c:v>
                </c:pt>
                <c:pt idx="23">
                  <c:v>7842</c:v>
                </c:pt>
                <c:pt idx="24">
                  <c:v>7388</c:v>
                </c:pt>
                <c:pt idx="25">
                  <c:v>8879</c:v>
                </c:pt>
                <c:pt idx="26">
                  <c:v>10255</c:v>
                </c:pt>
                <c:pt idx="27">
                  <c:v>11053</c:v>
                </c:pt>
                <c:pt idx="28">
                  <c:v>9093</c:v>
                </c:pt>
                <c:pt idx="29">
                  <c:v>7120</c:v>
                </c:pt>
                <c:pt idx="30">
                  <c:v>6563</c:v>
                </c:pt>
                <c:pt idx="31">
                  <c:v>4598</c:v>
                </c:pt>
                <c:pt idx="32">
                  <c:v>4005</c:v>
                </c:pt>
                <c:pt idx="33">
                  <c:v>5603</c:v>
                </c:pt>
                <c:pt idx="34">
                  <c:v>3688</c:v>
                </c:pt>
                <c:pt idx="35">
                  <c:v>2914</c:v>
                </c:pt>
                <c:pt idx="36">
                  <c:v>2454</c:v>
                </c:pt>
                <c:pt idx="37">
                  <c:v>2381</c:v>
                </c:pt>
                <c:pt idx="38">
                  <c:v>2101</c:v>
                </c:pt>
                <c:pt idx="39">
                  <c:v>2112</c:v>
                </c:pt>
                <c:pt idx="40">
                  <c:v>2274</c:v>
                </c:pt>
                <c:pt idx="41">
                  <c:v>2336</c:v>
                </c:pt>
                <c:pt idx="42">
                  <c:v>2643</c:v>
                </c:pt>
                <c:pt idx="43">
                  <c:v>2013</c:v>
                </c:pt>
                <c:pt idx="44">
                  <c:v>2671</c:v>
                </c:pt>
                <c:pt idx="45">
                  <c:v>1844</c:v>
                </c:pt>
                <c:pt idx="46">
                  <c:v>1975</c:v>
                </c:pt>
                <c:pt idx="47">
                  <c:v>1663</c:v>
                </c:pt>
                <c:pt idx="48">
                  <c:v>1445</c:v>
                </c:pt>
                <c:pt idx="49">
                  <c:v>1488</c:v>
                </c:pt>
                <c:pt idx="50">
                  <c:v>1244</c:v>
                </c:pt>
                <c:pt idx="51">
                  <c:v>1949</c:v>
                </c:pt>
                <c:pt idx="52">
                  <c:v>1791</c:v>
                </c:pt>
                <c:pt idx="53">
                  <c:v>1229</c:v>
                </c:pt>
                <c:pt idx="54">
                  <c:v>1447</c:v>
                </c:pt>
                <c:pt idx="55">
                  <c:v>1116</c:v>
                </c:pt>
                <c:pt idx="56">
                  <c:v>1470</c:v>
                </c:pt>
                <c:pt idx="57">
                  <c:v>1856</c:v>
                </c:pt>
                <c:pt idx="58">
                  <c:v>1960</c:v>
                </c:pt>
                <c:pt idx="59">
                  <c:v>1409</c:v>
                </c:pt>
                <c:pt idx="60">
                  <c:v>2215</c:v>
                </c:pt>
                <c:pt idx="61">
                  <c:v>2053</c:v>
                </c:pt>
                <c:pt idx="62">
                  <c:v>2691</c:v>
                </c:pt>
                <c:pt idx="63">
                  <c:v>1900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095808"/>
        <c:axId val="199097344"/>
      </c:lineChart>
      <c:lineChart>
        <c:grouping val="standard"/>
        <c:varyColors val="0"/>
        <c:ser>
          <c:idx val="1"/>
          <c:order val="1"/>
          <c:tx>
            <c:strRef>
              <c:f>Tabelle1!$D$4</c:f>
              <c:strCache>
                <c:ptCount val="1"/>
                <c:pt idx="0">
                  <c:v>Scharlach Todesfälle</c:v>
                </c:pt>
              </c:strCache>
            </c:strRef>
          </c:tx>
          <c:marker>
            <c:symbol val="none"/>
          </c:marker>
          <c:cat>
            <c:numRef>
              <c:f>Tabelle1!$B$5:$B$68</c:f>
              <c:numCache>
                <c:formatCode>General</c:formatCode>
                <c:ptCount val="64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</c:numCache>
            </c:numRef>
          </c:cat>
          <c:val>
            <c:numRef>
              <c:f>Tabelle1!$D$5:$D$68</c:f>
              <c:numCache>
                <c:formatCode>General</c:formatCode>
                <c:ptCount val="64"/>
                <c:pt idx="0">
                  <c:v>31</c:v>
                </c:pt>
                <c:pt idx="1">
                  <c:v>18</c:v>
                </c:pt>
                <c:pt idx="2">
                  <c:v>21</c:v>
                </c:pt>
                <c:pt idx="3">
                  <c:v>33</c:v>
                </c:pt>
                <c:pt idx="4">
                  <c:v>30</c:v>
                </c:pt>
                <c:pt idx="5">
                  <c:v>18</c:v>
                </c:pt>
                <c:pt idx="6">
                  <c:v>6</c:v>
                </c:pt>
                <c:pt idx="7">
                  <c:v>13</c:v>
                </c:pt>
                <c:pt idx="8">
                  <c:v>14</c:v>
                </c:pt>
                <c:pt idx="9">
                  <c:v>3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1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4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956736"/>
        <c:axId val="199955200"/>
      </c:lineChart>
      <c:catAx>
        <c:axId val="19909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9097344"/>
        <c:crosses val="autoZero"/>
        <c:auto val="1"/>
        <c:lblAlgn val="ctr"/>
        <c:lblOffset val="100"/>
        <c:noMultiLvlLbl val="0"/>
      </c:catAx>
      <c:valAx>
        <c:axId val="199097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9095808"/>
        <c:crosses val="autoZero"/>
        <c:crossBetween val="between"/>
        <c:majorUnit val="1000"/>
      </c:valAx>
      <c:valAx>
        <c:axId val="19995520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99956736"/>
        <c:crosses val="max"/>
        <c:crossBetween val="between"/>
      </c:valAx>
      <c:catAx>
        <c:axId val="199956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995520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25668940253581807"/>
          <c:y val="9.5912352722081623E-2"/>
          <c:w val="0.44704568012630103"/>
          <c:h val="7.6454743477961246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54797597151931E-2"/>
          <c:y val="2.8633915980387729E-2"/>
          <c:w val="0.93351303307398581"/>
          <c:h val="0.88571945173519973"/>
        </c:manualLayout>
      </c:layout>
      <c:lineChart>
        <c:grouping val="standard"/>
        <c:varyColors val="0"/>
        <c:ser>
          <c:idx val="0"/>
          <c:order val="0"/>
          <c:tx>
            <c:strRef>
              <c:f>Tabelle3!$F$4</c:f>
              <c:strCache>
                <c:ptCount val="1"/>
                <c:pt idx="0">
                  <c:v>Lungen TB Neuerkrankungen: Inzidenz</c:v>
                </c:pt>
              </c:strCache>
            </c:strRef>
          </c:tx>
          <c:marker>
            <c:symbol val="none"/>
          </c:marker>
          <c:cat>
            <c:numRef>
              <c:f>Tabelle3!$E$5:$E$67</c:f>
              <c:numCache>
                <c:formatCode>General</c:formatCode>
                <c:ptCount val="63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</c:numCache>
            </c:numRef>
          </c:cat>
          <c:val>
            <c:numRef>
              <c:f>Tabelle3!$F$5:$F$67</c:f>
              <c:numCache>
                <c:formatCode>0.00</c:formatCode>
                <c:ptCount val="63"/>
                <c:pt idx="0">
                  <c:v>148.42857142857142</c:v>
                </c:pt>
                <c:pt idx="1">
                  <c:v>153.45238095238096</c:v>
                </c:pt>
                <c:pt idx="2">
                  <c:v>146.22619047619048</c:v>
                </c:pt>
                <c:pt idx="3">
                  <c:v>105.21428571428571</c:v>
                </c:pt>
                <c:pt idx="4">
                  <c:v>79.714285714285708</c:v>
                </c:pt>
                <c:pt idx="5">
                  <c:v>80.94047619047619</c:v>
                </c:pt>
                <c:pt idx="6">
                  <c:v>78.452380952380949</c:v>
                </c:pt>
                <c:pt idx="7">
                  <c:v>79.988095238095241</c:v>
                </c:pt>
                <c:pt idx="8">
                  <c:v>66.928571428571431</c:v>
                </c:pt>
                <c:pt idx="9">
                  <c:v>62.61904761904762</c:v>
                </c:pt>
                <c:pt idx="10">
                  <c:v>57.988095238095241</c:v>
                </c:pt>
                <c:pt idx="11">
                  <c:v>55.226190476190474</c:v>
                </c:pt>
                <c:pt idx="12">
                  <c:v>49.011904761904759</c:v>
                </c:pt>
                <c:pt idx="13">
                  <c:v>45.476190476190474</c:v>
                </c:pt>
                <c:pt idx="14">
                  <c:v>41.988095238095241</c:v>
                </c:pt>
                <c:pt idx="15">
                  <c:v>40.535714285714285</c:v>
                </c:pt>
                <c:pt idx="16">
                  <c:v>38.404761904761905</c:v>
                </c:pt>
                <c:pt idx="17">
                  <c:v>35.452380952380949</c:v>
                </c:pt>
                <c:pt idx="18">
                  <c:v>33.452380952380949</c:v>
                </c:pt>
                <c:pt idx="19">
                  <c:v>33.19047619047619</c:v>
                </c:pt>
                <c:pt idx="20">
                  <c:v>30.726190476190474</c:v>
                </c:pt>
                <c:pt idx="21">
                  <c:v>31.702380952380953</c:v>
                </c:pt>
                <c:pt idx="22">
                  <c:v>34.38095238095238</c:v>
                </c:pt>
                <c:pt idx="23">
                  <c:v>37.392857142857146</c:v>
                </c:pt>
                <c:pt idx="24">
                  <c:v>30.321428571428573</c:v>
                </c:pt>
                <c:pt idx="25">
                  <c:v>28.13095238095238</c:v>
                </c:pt>
                <c:pt idx="26">
                  <c:v>31.273809523809526</c:v>
                </c:pt>
                <c:pt idx="27">
                  <c:v>30.226190476190474</c:v>
                </c:pt>
                <c:pt idx="28">
                  <c:v>26.285714285714285</c:v>
                </c:pt>
                <c:pt idx="29">
                  <c:v>25.416666666666668</c:v>
                </c:pt>
                <c:pt idx="30">
                  <c:v>26.892857142857142</c:v>
                </c:pt>
                <c:pt idx="31">
                  <c:v>24.571428571428573</c:v>
                </c:pt>
                <c:pt idx="32">
                  <c:v>23.88095238095238</c:v>
                </c:pt>
                <c:pt idx="33">
                  <c:v>23.55952380952381</c:v>
                </c:pt>
                <c:pt idx="34">
                  <c:v>23.583333333333332</c:v>
                </c:pt>
                <c:pt idx="35">
                  <c:v>22.13095238095238</c:v>
                </c:pt>
                <c:pt idx="36">
                  <c:v>20.547619047619047</c:v>
                </c:pt>
                <c:pt idx="37">
                  <c:v>19.392857142857142</c:v>
                </c:pt>
                <c:pt idx="38">
                  <c:v>18.452380952380953</c:v>
                </c:pt>
                <c:pt idx="39">
                  <c:v>15.44047619047619</c:v>
                </c:pt>
                <c:pt idx="40">
                  <c:v>14.714285714285714</c:v>
                </c:pt>
                <c:pt idx="41">
                  <c:v>14.869047619047619</c:v>
                </c:pt>
                <c:pt idx="42">
                  <c:v>14.702380952380953</c:v>
                </c:pt>
                <c:pt idx="43">
                  <c:v>13.833333333333334</c:v>
                </c:pt>
                <c:pt idx="44">
                  <c:v>16.761904761904763</c:v>
                </c:pt>
                <c:pt idx="45">
                  <c:v>15.023809523809524</c:v>
                </c:pt>
                <c:pt idx="46">
                  <c:v>14.154761904761905</c:v>
                </c:pt>
                <c:pt idx="47">
                  <c:v>13.55952380952381</c:v>
                </c:pt>
                <c:pt idx="48">
                  <c:v>12.952380952380953</c:v>
                </c:pt>
                <c:pt idx="49">
                  <c:v>11.214285714285714</c:v>
                </c:pt>
                <c:pt idx="50">
                  <c:v>11.80952380952381</c:v>
                </c:pt>
                <c:pt idx="51">
                  <c:v>11.69047619047619</c:v>
                </c:pt>
                <c:pt idx="52">
                  <c:v>10.30952380952381</c:v>
                </c:pt>
                <c:pt idx="53">
                  <c:v>10.119047619047619</c:v>
                </c:pt>
                <c:pt idx="54">
                  <c:v>9.3095238095238102</c:v>
                </c:pt>
                <c:pt idx="55">
                  <c:v>8.1309523809523814</c:v>
                </c:pt>
                <c:pt idx="56">
                  <c:v>7.9047619047619051</c:v>
                </c:pt>
                <c:pt idx="57">
                  <c:v>7.2857142857142856</c:v>
                </c:pt>
                <c:pt idx="58">
                  <c:v>7.8214285714285712</c:v>
                </c:pt>
                <c:pt idx="59">
                  <c:v>7.7261904761904763</c:v>
                </c:pt>
                <c:pt idx="60">
                  <c:v>6</c:v>
                </c:pt>
                <c:pt idx="61">
                  <c:v>6.2261904761904763</c:v>
                </c:pt>
                <c:pt idx="62">
                  <c:v>5.5357142857142856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Tabelle3!$G$4</c:f>
              <c:strCache>
                <c:ptCount val="1"/>
                <c:pt idx="0">
                  <c:v>Lungen TB Todesfälle: Inzidenz</c:v>
                </c:pt>
              </c:strCache>
            </c:strRef>
          </c:tx>
          <c:marker>
            <c:symbol val="none"/>
          </c:marker>
          <c:cat>
            <c:numRef>
              <c:f>Tabelle3!$E$5:$E$67</c:f>
              <c:numCache>
                <c:formatCode>General</c:formatCode>
                <c:ptCount val="63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</c:numCache>
            </c:numRef>
          </c:cat>
          <c:val>
            <c:numRef>
              <c:f>Tabelle3!$G$5:$G$67</c:f>
              <c:numCache>
                <c:formatCode>0.00</c:formatCode>
                <c:ptCount val="63"/>
                <c:pt idx="0">
                  <c:v>58.357142857142854</c:v>
                </c:pt>
                <c:pt idx="1">
                  <c:v>46.571428571428569</c:v>
                </c:pt>
                <c:pt idx="2">
                  <c:v>45.916666666666664</c:v>
                </c:pt>
                <c:pt idx="3">
                  <c:v>38.607142857142854</c:v>
                </c:pt>
                <c:pt idx="4">
                  <c:v>28.226190476190474</c:v>
                </c:pt>
                <c:pt idx="5">
                  <c:v>29.452380952380953</c:v>
                </c:pt>
                <c:pt idx="6">
                  <c:v>24.154761904761905</c:v>
                </c:pt>
                <c:pt idx="7">
                  <c:v>20.523809523809526</c:v>
                </c:pt>
                <c:pt idx="8">
                  <c:v>21.464285714285715</c:v>
                </c:pt>
                <c:pt idx="9">
                  <c:v>19.166666666666668</c:v>
                </c:pt>
                <c:pt idx="10">
                  <c:v>18.178571428571427</c:v>
                </c:pt>
                <c:pt idx="11">
                  <c:v>19.5</c:v>
                </c:pt>
                <c:pt idx="12">
                  <c:v>19.476190476190474</c:v>
                </c:pt>
                <c:pt idx="13">
                  <c:v>18.071428571428573</c:v>
                </c:pt>
                <c:pt idx="14">
                  <c:v>17.86904761904762</c:v>
                </c:pt>
                <c:pt idx="15">
                  <c:v>14.488095238095237</c:v>
                </c:pt>
                <c:pt idx="16">
                  <c:v>15.523809523809524</c:v>
                </c:pt>
                <c:pt idx="17">
                  <c:v>15.166666666666666</c:v>
                </c:pt>
                <c:pt idx="18">
                  <c:v>13.5</c:v>
                </c:pt>
                <c:pt idx="19">
                  <c:v>14.428571428571429</c:v>
                </c:pt>
                <c:pt idx="20">
                  <c:v>12.19047619047619</c:v>
                </c:pt>
                <c:pt idx="21">
                  <c:v>12.142857142857142</c:v>
                </c:pt>
                <c:pt idx="22">
                  <c:v>11.30952380952381</c:v>
                </c:pt>
                <c:pt idx="23">
                  <c:v>9.8809523809523814</c:v>
                </c:pt>
                <c:pt idx="24">
                  <c:v>6.7619047619047619</c:v>
                </c:pt>
                <c:pt idx="25">
                  <c:v>6.25</c:v>
                </c:pt>
                <c:pt idx="26">
                  <c:v>7.0595238095238093</c:v>
                </c:pt>
                <c:pt idx="27">
                  <c:v>6.0952380952380949</c:v>
                </c:pt>
                <c:pt idx="28">
                  <c:v>5.0238095238095237</c:v>
                </c:pt>
                <c:pt idx="29">
                  <c:v>4.6428571428571432</c:v>
                </c:pt>
                <c:pt idx="30">
                  <c:v>4.25</c:v>
                </c:pt>
                <c:pt idx="31">
                  <c:v>3.8571428571428572</c:v>
                </c:pt>
                <c:pt idx="32">
                  <c:v>3.5357142857142856</c:v>
                </c:pt>
                <c:pt idx="33">
                  <c:v>3.0952380952380953</c:v>
                </c:pt>
                <c:pt idx="34">
                  <c:v>2.8095238095238093</c:v>
                </c:pt>
                <c:pt idx="35">
                  <c:v>2.5119047619047619</c:v>
                </c:pt>
                <c:pt idx="36">
                  <c:v>1.9166666666666667</c:v>
                </c:pt>
                <c:pt idx="37">
                  <c:v>1.7857142857142858</c:v>
                </c:pt>
                <c:pt idx="38">
                  <c:v>1.4523809523809523</c:v>
                </c:pt>
                <c:pt idx="39">
                  <c:v>1.4047619047619047</c:v>
                </c:pt>
                <c:pt idx="40">
                  <c:v>1.4047619047619047</c:v>
                </c:pt>
                <c:pt idx="41">
                  <c:v>1.0833333333333333</c:v>
                </c:pt>
                <c:pt idx="42">
                  <c:v>0.98809523809523814</c:v>
                </c:pt>
                <c:pt idx="43">
                  <c:v>1.0357142857142858</c:v>
                </c:pt>
                <c:pt idx="44">
                  <c:v>0.88095238095238093</c:v>
                </c:pt>
                <c:pt idx="45">
                  <c:v>0.98809523809523814</c:v>
                </c:pt>
                <c:pt idx="46">
                  <c:v>0.84523809523809523</c:v>
                </c:pt>
                <c:pt idx="47">
                  <c:v>0.79761904761904767</c:v>
                </c:pt>
                <c:pt idx="48">
                  <c:v>0.83333333333333337</c:v>
                </c:pt>
                <c:pt idx="49">
                  <c:v>0.61904761904761907</c:v>
                </c:pt>
                <c:pt idx="50">
                  <c:v>0.58333333333333337</c:v>
                </c:pt>
                <c:pt idx="51">
                  <c:v>0.6428571428571429</c:v>
                </c:pt>
                <c:pt idx="52">
                  <c:v>0.61904761904761907</c:v>
                </c:pt>
                <c:pt idx="53">
                  <c:v>0.59523809523809523</c:v>
                </c:pt>
                <c:pt idx="54">
                  <c:v>0.61904761904761907</c:v>
                </c:pt>
                <c:pt idx="55">
                  <c:v>0.36904761904761907</c:v>
                </c:pt>
                <c:pt idx="56">
                  <c:v>0.45238095238095238</c:v>
                </c:pt>
                <c:pt idx="57">
                  <c:v>0.48809523809523808</c:v>
                </c:pt>
                <c:pt idx="58">
                  <c:v>0.40476190476190477</c:v>
                </c:pt>
                <c:pt idx="59">
                  <c:v>0.13095238095238096</c:v>
                </c:pt>
                <c:pt idx="60">
                  <c:v>0.5</c:v>
                </c:pt>
                <c:pt idx="61">
                  <c:v>0.33333333333333331</c:v>
                </c:pt>
                <c:pt idx="62">
                  <c:v>0.2857142857142857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005696"/>
        <c:axId val="199007232"/>
      </c:lineChart>
      <c:catAx>
        <c:axId val="199005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9007232"/>
        <c:crosses val="autoZero"/>
        <c:auto val="1"/>
        <c:lblAlgn val="ctr"/>
        <c:lblOffset val="100"/>
        <c:noMultiLvlLbl val="0"/>
      </c:catAx>
      <c:valAx>
        <c:axId val="199007232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crossAx val="199005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032804511584861"/>
          <c:y val="0.13279673374161563"/>
          <c:w val="0.30138039921150794"/>
          <c:h val="8.678748489772111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de-DE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A89E6919-9F71-4A6E-A82A-8E59AC4C873B}" type="datetimeFigureOut">
              <a:rPr lang="de-DE" smtClean="0"/>
              <a:pPr/>
              <a:t>02.06.2014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294" tIns="45647" rIns="91294" bIns="45647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06E5D1B0-ADB0-47E5-8520-5C1B845D132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9893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5D1B0-ADB0-47E5-8520-5C1B845D132B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5D1B0-ADB0-47E5-8520-5C1B845D132B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MG-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0"/>
            <a:ext cx="2627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371600" cy="154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502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371600" cy="154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09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371600" cy="154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16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371600" cy="154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90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371600" cy="154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25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371600" cy="154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21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BMG-Logo_RG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5100" y="0"/>
            <a:ext cx="26289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0" y="6510338"/>
            <a:ext cx="9144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400" b="1" smtClean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de-DE" sz="1200" dirty="0" smtClean="0">
                <a:solidFill>
                  <a:srgbClr val="00B0F0"/>
                </a:solidFill>
              </a:rPr>
              <a:t>Dr</a:t>
            </a:r>
            <a:r>
              <a:rPr lang="de-DE" sz="1200" dirty="0">
                <a:solidFill>
                  <a:srgbClr val="00B0F0"/>
                </a:solidFill>
              </a:rPr>
              <a:t>. med. </a:t>
            </a:r>
            <a:r>
              <a:rPr lang="de-DE" sz="1200" dirty="0" smtClean="0">
                <a:solidFill>
                  <a:srgbClr val="00B0F0"/>
                </a:solidFill>
              </a:rPr>
              <a:t>Jean-Paul Klein</a:t>
            </a:r>
            <a:r>
              <a:rPr lang="de-DE" sz="1200" baseline="0" dirty="0" smtClean="0">
                <a:solidFill>
                  <a:srgbClr val="00B0F0"/>
                </a:solidFill>
              </a:rPr>
              <a:t>                                                                                                                                                                Leiter, Abteilung III/7</a:t>
            </a:r>
            <a:r>
              <a:rPr lang="de-DE" sz="1200" dirty="0" smtClean="0">
                <a:solidFill>
                  <a:srgbClr val="00B0F0"/>
                </a:solidFill>
              </a:rPr>
              <a:t>, </a:t>
            </a:r>
            <a:r>
              <a:rPr lang="de-DE" sz="1200" dirty="0">
                <a:solidFill>
                  <a:srgbClr val="00B0F0"/>
                </a:solidFill>
              </a:rPr>
              <a:t>BMG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9" r:id="rId6"/>
    <p:sldLayoutId id="2147483660" r:id="rId7"/>
    <p:sldLayoutId id="2147483663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4400" y="2438400"/>
            <a:ext cx="7315200" cy="1676400"/>
          </a:xfrm>
        </p:spPr>
        <p:txBody>
          <a:bodyPr/>
          <a:lstStyle/>
          <a:p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Wozu impfen? Was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ltern über Impfungen wissen sollten</a:t>
            </a:r>
            <a:endParaRPr lang="de-DE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609600" y="914400"/>
          <a:ext cx="8129588" cy="512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iagramm" r:id="rId4" imgW="8130845" imgH="5128443" progId="Excel.Chart.8">
                  <p:embed/>
                </p:oleObj>
              </mc:Choice>
              <mc:Fallback>
                <p:oleObj name="Diagramm" r:id="rId4" imgW="8130845" imgH="5128443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14400"/>
                        <a:ext cx="8129588" cy="512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5592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794956"/>
              </p:ext>
            </p:extLst>
          </p:nvPr>
        </p:nvGraphicFramePr>
        <p:xfrm>
          <a:off x="457200" y="914400"/>
          <a:ext cx="8311243" cy="5442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838200" y="565611"/>
            <a:ext cx="4797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Scharlach in </a:t>
            </a:r>
            <a:r>
              <a:rPr lang="de-DE" dirty="0"/>
              <a:t>Ö</a:t>
            </a:r>
            <a:r>
              <a:rPr lang="de-DE" dirty="0" smtClean="0"/>
              <a:t>sterreich seit dem 1. Weltkrieg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6262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192382"/>
              </p:ext>
            </p:extLst>
          </p:nvPr>
        </p:nvGraphicFramePr>
        <p:xfrm>
          <a:off x="609600" y="1066800"/>
          <a:ext cx="8075084" cy="498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219200" y="707292"/>
            <a:ext cx="5179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Lungentuberkulose in Österreich seit dem 1. Weltkrieg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622501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62000" y="14478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b Mitte der 90</a:t>
            </a:r>
            <a:r>
              <a:rPr lang="de-DE" baseline="30000" dirty="0" smtClean="0">
                <a:solidFill>
                  <a:schemeClr val="accent6">
                    <a:lumMod val="75000"/>
                  </a:schemeClr>
                </a:solidFill>
              </a:rPr>
              <a:t>er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Jahre gab es einen Innovationsschub bei den Impfstoffen. Eine neue Generation von modernen, insbesondere aber von Kombinationsimpfstoffen kam auf den Markt</a:t>
            </a:r>
          </a:p>
          <a:p>
            <a:pPr lvl="1" indent="-457200">
              <a:buFont typeface="Arial" pitchFamily="34" charset="0"/>
              <a:buChar char="•"/>
            </a:pP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  <a:p>
            <a:pPr lvl="1" indent="-457200">
              <a:buFont typeface="Arial" pitchFamily="34" charset="0"/>
              <a:buChar char="•"/>
            </a:pPr>
            <a:endParaRPr lang="de-DE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 indent="-457200">
              <a:buFont typeface="Arial" pitchFamily="34" charset="0"/>
              <a:buChar char="•"/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In weiterer Folge waren Impfungen für viele Eltern kaum mehr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</a:rPr>
              <a:t>leistbar</a:t>
            </a:r>
            <a:endParaRPr lang="de-DE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 indent="-457200">
              <a:buFont typeface="Arial" pitchFamily="34" charset="0"/>
              <a:buChar char="•"/>
            </a:pP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78114" y="304800"/>
            <a:ext cx="4586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Warum öffentliches Impfkonzept ?</a:t>
            </a:r>
          </a:p>
        </p:txBody>
      </p:sp>
    </p:spTree>
    <p:extLst>
      <p:ext uri="{BB962C8B-B14F-4D97-AF65-F5344CB8AC3E}">
        <p14:creationId xmlns:p14="http://schemas.microsoft.com/office/powerpoint/2010/main" val="6331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62000" y="1447800"/>
            <a:ext cx="7543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itchFamily="34" charset="0"/>
              <a:buChar char="•"/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Aus diesem Grunde wurde unter  Frau BM Lore Hostasch das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sogenannte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Impfkonzept zwischen Bund, Bundesländern und Hauptverband der Sozialversicherungsträger abgeschlossen</a:t>
            </a:r>
          </a:p>
          <a:p>
            <a:pPr lvl="1" indent="-457200">
              <a:buFont typeface="Arial" pitchFamily="34" charset="0"/>
              <a:buChar char="•"/>
            </a:pPr>
            <a:endParaRPr lang="de-DE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 indent="-457200">
              <a:buFont typeface="Arial" pitchFamily="34" charset="0"/>
              <a:buChar char="•"/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Die Regelungen beinhaltet im Kern, dass Impfstoffkosten im Rahmen des Impfkonzepts zu 2/3 vom Bund (BMG), und zu je 1/6 von den Bundesländern und dem HVB getragen werden.</a:t>
            </a:r>
          </a:p>
          <a:p>
            <a:pPr lvl="1" indent="-457200">
              <a:buFont typeface="Arial" pitchFamily="34" charset="0"/>
              <a:buChar char="•"/>
            </a:pPr>
            <a:endParaRPr lang="de-DE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 indent="-457200">
              <a:buFont typeface="Arial" pitchFamily="34" charset="0"/>
              <a:buChar char="•"/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Die Bundesländer sind zur Übernahme der Durchführungskosten für die Impfungen verpflichtet.</a:t>
            </a:r>
          </a:p>
          <a:p>
            <a:pPr lvl="1" indent="-457200">
              <a:buFont typeface="Arial" pitchFamily="34" charset="0"/>
              <a:buChar char="•"/>
            </a:pP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78114" y="304800"/>
            <a:ext cx="4586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Warum öffentliches Impfkonzept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62000" y="1447800"/>
            <a:ext cx="754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itchFamily="34" charset="0"/>
              <a:buChar char="•"/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Zielvorgabe ist, dass die in diesem Paket enthaltenen Impfungen für Kinder und Erziehungsberechtigte kostenlos angeboten werden</a:t>
            </a:r>
          </a:p>
          <a:p>
            <a:pPr lvl="1" indent="-457200">
              <a:buFont typeface="Arial" pitchFamily="34" charset="0"/>
              <a:buChar char="•"/>
            </a:pPr>
            <a:endParaRPr lang="de-DE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 indent="-457200">
              <a:buFont typeface="Arial" pitchFamily="34" charset="0"/>
              <a:buChar char="•"/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Die ständige Aktualisierung des Impfkonzepts - unter Berücksichtigung der vorhandenen Budget Ressourcen -  ist Bestandteil dieser vertraglichen Regelung</a:t>
            </a:r>
          </a:p>
          <a:p>
            <a:pPr lvl="1" indent="-457200">
              <a:buFont typeface="Arial" pitchFamily="34" charset="0"/>
              <a:buChar char="•"/>
            </a:pP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78114" y="304800"/>
            <a:ext cx="4586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Warum öffentliches Impfkonzept ?</a:t>
            </a:r>
          </a:p>
        </p:txBody>
      </p:sp>
    </p:spTree>
    <p:extLst>
      <p:ext uri="{BB962C8B-B14F-4D97-AF65-F5344CB8AC3E}">
        <p14:creationId xmlns:p14="http://schemas.microsoft.com/office/powerpoint/2010/main" val="3570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35847"/>
              </p:ext>
            </p:extLst>
          </p:nvPr>
        </p:nvGraphicFramePr>
        <p:xfrm>
          <a:off x="228600" y="914400"/>
          <a:ext cx="8610600" cy="5846153"/>
        </p:xfrm>
        <a:graphic>
          <a:graphicData uri="http://schemas.openxmlformats.org/drawingml/2006/table">
            <a:tbl>
              <a:tblPr/>
              <a:tblGrid>
                <a:gridCol w="1532360"/>
                <a:gridCol w="501664"/>
                <a:gridCol w="501664"/>
                <a:gridCol w="175583"/>
                <a:gridCol w="175583"/>
                <a:gridCol w="175583"/>
                <a:gridCol w="175583"/>
                <a:gridCol w="175583"/>
                <a:gridCol w="175583"/>
                <a:gridCol w="175583"/>
                <a:gridCol w="175583"/>
                <a:gridCol w="175583"/>
                <a:gridCol w="175583"/>
                <a:gridCol w="175583"/>
                <a:gridCol w="175583"/>
                <a:gridCol w="175583"/>
                <a:gridCol w="175583"/>
                <a:gridCol w="175583"/>
                <a:gridCol w="175583"/>
                <a:gridCol w="175583"/>
                <a:gridCol w="175583"/>
                <a:gridCol w="175583"/>
                <a:gridCol w="175583"/>
                <a:gridCol w="175583"/>
                <a:gridCol w="175583"/>
                <a:gridCol w="175583"/>
                <a:gridCol w="175583"/>
                <a:gridCol w="175583"/>
                <a:gridCol w="175583"/>
                <a:gridCol w="175583"/>
                <a:gridCol w="1334171"/>
              </a:tblGrid>
              <a:tr h="60584">
                <a:tc gridSpan="31">
                  <a:txBody>
                    <a:bodyPr/>
                    <a:lstStyle/>
                    <a:p>
                      <a:pPr algn="ctr" rtl="0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Entwicklung des Impfwesens in Österreich seit 1989</a:t>
                      </a:r>
                    </a:p>
                  </a:txBody>
                  <a:tcPr marL="5232" marR="5232" marT="5232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3433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32" marR="5232" marT="5232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1989</a:t>
                      </a:r>
                    </a:p>
                  </a:txBody>
                  <a:tcPr marL="5232" marR="5232" marT="5232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1990</a:t>
                      </a:r>
                    </a:p>
                  </a:txBody>
                  <a:tcPr marL="5232" marR="5232" marT="5232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1991</a:t>
                      </a:r>
                    </a:p>
                  </a:txBody>
                  <a:tcPr marL="5232" marR="5232" marT="5232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1992</a:t>
                      </a:r>
                    </a:p>
                  </a:txBody>
                  <a:tcPr marL="5232" marR="5232" marT="5232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1993</a:t>
                      </a:r>
                    </a:p>
                  </a:txBody>
                  <a:tcPr marL="5232" marR="5232" marT="5232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1994</a:t>
                      </a:r>
                    </a:p>
                  </a:txBody>
                  <a:tcPr marL="5232" marR="5232" marT="5232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1995</a:t>
                      </a:r>
                    </a:p>
                  </a:txBody>
                  <a:tcPr marL="5232" marR="5232" marT="5232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1996</a:t>
                      </a:r>
                    </a:p>
                  </a:txBody>
                  <a:tcPr marL="5232" marR="5232" marT="5232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1997</a:t>
                      </a:r>
                    </a:p>
                  </a:txBody>
                  <a:tcPr marL="5232" marR="5232" marT="5232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1998</a:t>
                      </a:r>
                    </a:p>
                  </a:txBody>
                  <a:tcPr marL="5232" marR="5232" marT="5232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1999</a:t>
                      </a:r>
                    </a:p>
                  </a:txBody>
                  <a:tcPr marL="5232" marR="5232" marT="5232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5232" marR="5232" marT="5232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2001</a:t>
                      </a:r>
                    </a:p>
                  </a:txBody>
                  <a:tcPr marL="5232" marR="5232" marT="5232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2002</a:t>
                      </a:r>
                    </a:p>
                  </a:txBody>
                  <a:tcPr marL="5232" marR="5232" marT="5232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2003</a:t>
                      </a:r>
                    </a:p>
                  </a:txBody>
                  <a:tcPr marL="5232" marR="5232" marT="5232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2004</a:t>
                      </a:r>
                    </a:p>
                  </a:txBody>
                  <a:tcPr marL="5232" marR="5232" marT="5232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5232" marR="5232" marT="5232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5232" marR="5232" marT="5232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5232" marR="5232" marT="5232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5232" marR="5232" marT="5232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5232" marR="5232" marT="5232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5232" marR="5232" marT="5232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5232" marR="5232" marT="5232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5232" marR="5232" marT="5232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5232" marR="5232" marT="5232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5232" marR="5232" marT="5232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110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DTP</a:t>
                      </a:r>
                    </a:p>
                  </a:txBody>
                  <a:tcPr marL="5232" marR="5232" marT="5232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3">
                  <a:txBody>
                    <a:bodyPr/>
                    <a:lstStyle/>
                    <a:p>
                      <a:pPr algn="ctr" rtl="0" fontAlgn="ctr"/>
                      <a:r>
                        <a:rPr lang="de-DE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Kleinkinder</a:t>
                      </a:r>
                    </a:p>
                  </a:txBody>
                  <a:tcPr marL="5232" marR="5232" marT="5232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110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DT</a:t>
                      </a:r>
                    </a:p>
                  </a:txBody>
                  <a:tcPr marL="5232" marR="5232" marT="5232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110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Tetanus</a:t>
                      </a:r>
                    </a:p>
                  </a:txBody>
                  <a:tcPr marL="5232" marR="5232" marT="5232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110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DTPHib</a:t>
                      </a:r>
                    </a:p>
                  </a:txBody>
                  <a:tcPr marL="5232" marR="5232" marT="5232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110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DTPHibIPV</a:t>
                      </a:r>
                    </a:p>
                  </a:txBody>
                  <a:tcPr marL="5232" marR="5232" marT="5232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563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DTPIPV + Hep.BHib</a:t>
                      </a:r>
                    </a:p>
                  </a:txBody>
                  <a:tcPr marL="5232" marR="5232" marT="5232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563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DTPHibHepBIPV</a:t>
                      </a:r>
                    </a:p>
                  </a:txBody>
                  <a:tcPr marL="5232" marR="5232" marT="5232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Sechsfach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692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Pneumokokken für Risikokinder</a:t>
                      </a:r>
                    </a:p>
                  </a:txBody>
                  <a:tcPr marL="5232" marR="5232" marT="5232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Pneumokokken </a:t>
                      </a:r>
                      <a:b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Risikokinder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205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Pneumokokken für alle</a:t>
                      </a:r>
                    </a:p>
                  </a:txBody>
                  <a:tcPr marL="5232" marR="5232" marT="5232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5232" marR="5232" marT="5232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3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???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Pneumokokken</a:t>
                      </a:r>
                      <a:b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alle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531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Rotavirus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2" marR="5232" marT="5232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5232" marR="5232" marT="5232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3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Rotavirus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110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Polio OPV</a:t>
                      </a:r>
                    </a:p>
                  </a:txBody>
                  <a:tcPr marL="5232" marR="5232" marT="5232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110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</a:t>
                      </a:r>
                    </a:p>
                  </a:txBody>
                  <a:tcPr marL="5232" marR="5232" marT="5232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127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MMR</a:t>
                      </a:r>
                    </a:p>
                  </a:txBody>
                  <a:tcPr marL="5232" marR="5232" marT="5232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5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Masern Mumps Röteln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110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Röteln (13.LJ)</a:t>
                      </a:r>
                    </a:p>
                  </a:txBody>
                  <a:tcPr marL="5232" marR="5232" marT="5232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de-D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Schulkinder</a:t>
                      </a:r>
                    </a:p>
                  </a:txBody>
                  <a:tcPr marL="5232" marR="5232" marT="5232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110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dT</a:t>
                      </a:r>
                    </a:p>
                  </a:txBody>
                  <a:tcPr marL="5232" marR="5232" marT="5232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110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dTIPV</a:t>
                      </a:r>
                    </a:p>
                  </a:txBody>
                  <a:tcPr marL="5232" marR="5232" marT="5232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de-DE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110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dTaP</a:t>
                      </a:r>
                    </a:p>
                  </a:txBody>
                  <a:tcPr marL="5232" marR="5232" marT="5232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127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dTaPIPV</a:t>
                      </a:r>
                    </a:p>
                  </a:txBody>
                  <a:tcPr marL="5232" marR="5232" marT="5232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de-DE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de-DE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de-DE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de-DE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de-DE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de-DE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Vierfach</a:t>
                      </a:r>
                      <a:b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(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dTaP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IPV)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110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Hepatitis B</a:t>
                      </a:r>
                    </a:p>
                  </a:txBody>
                  <a:tcPr marL="5232" marR="5232" marT="5232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Hepatitis B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387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Meningokokken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12. Lebensjahr</a:t>
                      </a:r>
                    </a:p>
                  </a:txBody>
                  <a:tcPr marL="5232" marR="5232" marT="5232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3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???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3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3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3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Meningikokken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(ACWY)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232" marR="5232" marT="5232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HPV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4294967295"/>
          </p:nvPr>
        </p:nvSpPr>
        <p:spPr>
          <a:xfrm>
            <a:off x="381000" y="1752600"/>
            <a:ext cx="9448800" cy="41148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e-AT" sz="2800" b="1" dirty="0" smtClean="0">
                <a:solidFill>
                  <a:srgbClr val="C00000"/>
                </a:solidFill>
              </a:rPr>
              <a:t>HPV </a:t>
            </a:r>
            <a:r>
              <a:rPr lang="de-AT" sz="2800" b="1" dirty="0">
                <a:solidFill>
                  <a:srgbClr val="C00000"/>
                </a:solidFill>
              </a:rPr>
              <a:t>Impfung </a:t>
            </a:r>
            <a:r>
              <a:rPr lang="de-AT" sz="2800" b="1" dirty="0" smtClean="0">
                <a:solidFill>
                  <a:srgbClr val="C00000"/>
                </a:solidFill>
              </a:rPr>
              <a:t>für </a:t>
            </a:r>
            <a:r>
              <a:rPr lang="de-AT" sz="2800" b="1" dirty="0">
                <a:solidFill>
                  <a:srgbClr val="C00000"/>
                </a:solidFill>
              </a:rPr>
              <a:t>Buben </a:t>
            </a:r>
            <a:r>
              <a:rPr lang="de-AT" sz="2800" b="1" u="sng" dirty="0">
                <a:solidFill>
                  <a:srgbClr val="C00000"/>
                </a:solidFill>
              </a:rPr>
              <a:t>und</a:t>
            </a:r>
            <a:r>
              <a:rPr lang="de-AT" sz="2800" b="1" dirty="0">
                <a:solidFill>
                  <a:srgbClr val="C00000"/>
                </a:solidFill>
              </a:rPr>
              <a:t> </a:t>
            </a:r>
            <a:r>
              <a:rPr lang="de-AT" sz="2800" b="1" dirty="0" smtClean="0">
                <a:solidFill>
                  <a:srgbClr val="C00000"/>
                </a:solidFill>
              </a:rPr>
              <a:t>Mädchen - I </a:t>
            </a:r>
          </a:p>
          <a:p>
            <a:pPr>
              <a:buNone/>
            </a:pPr>
            <a:r>
              <a:rPr lang="de-AT" sz="2000" dirty="0" smtClean="0"/>
              <a:t> </a:t>
            </a:r>
          </a:p>
          <a:p>
            <a:pPr>
              <a:buNone/>
            </a:pPr>
            <a:r>
              <a:rPr lang="de-AT" sz="2000" b="1" i="1" dirty="0">
                <a:solidFill>
                  <a:srgbClr val="C00000"/>
                </a:solidFill>
              </a:rPr>
              <a:t>	</a:t>
            </a:r>
            <a:endParaRPr lang="de-AT" sz="2000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de-AT" sz="2000" b="1" i="1" dirty="0">
                <a:solidFill>
                  <a:srgbClr val="C00000"/>
                </a:solidFill>
              </a:rPr>
              <a:t>	</a:t>
            </a:r>
            <a:r>
              <a:rPr lang="de-AT" sz="2400" b="1" i="1" dirty="0" smtClean="0">
                <a:solidFill>
                  <a:srgbClr val="002060"/>
                </a:solidFill>
              </a:rPr>
              <a:t>In der Schule </a:t>
            </a:r>
            <a:r>
              <a:rPr lang="de-AT" sz="2400" i="1" dirty="0" smtClean="0">
                <a:solidFill>
                  <a:srgbClr val="002060"/>
                </a:solidFill>
              </a:rPr>
              <a:t>(</a:t>
            </a:r>
            <a:r>
              <a:rPr lang="de-AT" sz="2400" dirty="0" smtClean="0">
                <a:solidFill>
                  <a:srgbClr val="002060"/>
                </a:solidFill>
              </a:rPr>
              <a:t>4. Schulstufe)</a:t>
            </a:r>
            <a:endParaRPr lang="de-AT" sz="2400" i="1" dirty="0" smtClean="0">
              <a:solidFill>
                <a:srgbClr val="002060"/>
              </a:solidFill>
            </a:endParaRPr>
          </a:p>
          <a:p>
            <a:pPr lvl="1">
              <a:buNone/>
            </a:pPr>
            <a:endParaRPr lang="de-AT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de-AT" sz="2000" dirty="0" smtClean="0"/>
              <a:t>	</a:t>
            </a:r>
            <a:r>
              <a:rPr lang="de-AT" sz="2000" dirty="0" smtClean="0">
                <a:solidFill>
                  <a:srgbClr val="002060"/>
                </a:solidFill>
              </a:rPr>
              <a:t>	→ Beginn Herbst 2014</a:t>
            </a:r>
          </a:p>
          <a:p>
            <a:pPr>
              <a:buNone/>
            </a:pPr>
            <a:r>
              <a:rPr lang="de-AT" sz="2000" dirty="0" smtClean="0">
                <a:solidFill>
                  <a:srgbClr val="002060"/>
                </a:solidFill>
              </a:rPr>
              <a:t>		→ 2-Dosen Impfschema </a:t>
            </a:r>
            <a:r>
              <a:rPr lang="de-AT" sz="2000" dirty="0">
                <a:solidFill>
                  <a:srgbClr val="002060"/>
                </a:solidFill>
              </a:rPr>
              <a:t>(1+1) </a:t>
            </a:r>
            <a:endParaRPr lang="de-AT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de-AT" sz="2000" dirty="0" smtClean="0">
                <a:solidFill>
                  <a:srgbClr val="002060"/>
                </a:solidFill>
              </a:rPr>
              <a:t>		→ Zweite Teilimpfung nach 6 Monaten</a:t>
            </a:r>
          </a:p>
          <a:p>
            <a:pPr>
              <a:buNone/>
            </a:pPr>
            <a:r>
              <a:rPr lang="de-AT" sz="2000" dirty="0" smtClean="0">
                <a:solidFill>
                  <a:srgbClr val="002060"/>
                </a:solidFill>
              </a:rPr>
              <a:t>			(= </a:t>
            </a:r>
            <a:r>
              <a:rPr lang="de-AT" sz="2000" dirty="0">
                <a:solidFill>
                  <a:srgbClr val="002060"/>
                </a:solidFill>
              </a:rPr>
              <a:t>im </a:t>
            </a:r>
            <a:r>
              <a:rPr lang="de-AT" sz="2000" dirty="0" smtClean="0">
                <a:solidFill>
                  <a:srgbClr val="002060"/>
                </a:solidFill>
              </a:rPr>
              <a:t>gleichen Schuljahr)</a:t>
            </a:r>
          </a:p>
          <a:p>
            <a:pPr>
              <a:buNone/>
            </a:pPr>
            <a:r>
              <a:rPr lang="de-AT" sz="2000" dirty="0">
                <a:solidFill>
                  <a:srgbClr val="002060"/>
                </a:solidFill>
              </a:rPr>
              <a:t>		</a:t>
            </a:r>
            <a:r>
              <a:rPr lang="de-AT" sz="2000" dirty="0" smtClean="0">
                <a:solidFill>
                  <a:srgbClr val="002060"/>
                </a:solidFill>
              </a:rPr>
              <a:t>→ 4-valenter Impfstoff</a:t>
            </a:r>
            <a:endParaRPr lang="de-DE" sz="20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de-DE" sz="2000" b="1" dirty="0">
                <a:solidFill>
                  <a:srgbClr val="002060"/>
                </a:solidFill>
              </a:rPr>
              <a:t>		</a:t>
            </a:r>
            <a:r>
              <a:rPr lang="de-DE" sz="2000" b="1" dirty="0" smtClean="0">
                <a:solidFill>
                  <a:srgbClr val="002060"/>
                </a:solidFill>
              </a:rPr>
              <a:t>→ </a:t>
            </a:r>
            <a:r>
              <a:rPr lang="de-AT" sz="2000" u="sng" dirty="0" smtClean="0">
                <a:solidFill>
                  <a:srgbClr val="C00000"/>
                </a:solidFill>
              </a:rPr>
              <a:t>Kostenfrei</a:t>
            </a:r>
          </a:p>
        </p:txBody>
      </p:sp>
    </p:spTree>
    <p:extLst>
      <p:ext uri="{BB962C8B-B14F-4D97-AF65-F5344CB8AC3E}">
        <p14:creationId xmlns:p14="http://schemas.microsoft.com/office/powerpoint/2010/main" val="17200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4294967295"/>
          </p:nvPr>
        </p:nvSpPr>
        <p:spPr>
          <a:xfrm>
            <a:off x="381000" y="1562100"/>
            <a:ext cx="8991600" cy="50673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e-AT" sz="2800" b="1" dirty="0" smtClean="0">
                <a:solidFill>
                  <a:srgbClr val="C00000"/>
                </a:solidFill>
              </a:rPr>
              <a:t>HPV Impfung für Buben </a:t>
            </a:r>
            <a:r>
              <a:rPr lang="de-AT" sz="2800" b="1" u="sng" dirty="0" smtClean="0">
                <a:solidFill>
                  <a:srgbClr val="C00000"/>
                </a:solidFill>
              </a:rPr>
              <a:t>und</a:t>
            </a:r>
            <a:r>
              <a:rPr lang="de-AT" sz="2800" b="1" dirty="0" smtClean="0">
                <a:solidFill>
                  <a:srgbClr val="C00000"/>
                </a:solidFill>
              </a:rPr>
              <a:t> Mädchen - II</a:t>
            </a:r>
          </a:p>
          <a:p>
            <a:pPr lvl="0">
              <a:buNone/>
            </a:pPr>
            <a:endParaRPr lang="de-AT" sz="2400" b="1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de-AT" sz="2200" i="1" dirty="0" smtClean="0">
                <a:solidFill>
                  <a:srgbClr val="002060"/>
                </a:solidFill>
              </a:rPr>
              <a:t>An </a:t>
            </a:r>
            <a:r>
              <a:rPr lang="de-AT" sz="2200" b="1" i="1" dirty="0" smtClean="0">
                <a:solidFill>
                  <a:srgbClr val="002060"/>
                </a:solidFill>
              </a:rPr>
              <a:t>öffentlichen Impfstellen </a:t>
            </a:r>
            <a:r>
              <a:rPr lang="de-AT" sz="2200" i="1" dirty="0" smtClean="0">
                <a:solidFill>
                  <a:srgbClr val="002060"/>
                </a:solidFill>
              </a:rPr>
              <a:t>der Bundesländer </a:t>
            </a:r>
            <a:r>
              <a:rPr lang="de-AT" sz="2200" b="1" i="1" dirty="0" smtClean="0">
                <a:solidFill>
                  <a:srgbClr val="002060"/>
                </a:solidFill>
              </a:rPr>
              <a:t>u/o </a:t>
            </a:r>
            <a:r>
              <a:rPr lang="de-AT" sz="2200" b="1" i="1" dirty="0" err="1" smtClean="0">
                <a:solidFill>
                  <a:srgbClr val="002060"/>
                </a:solidFill>
              </a:rPr>
              <a:t>niedergel</a:t>
            </a:r>
            <a:r>
              <a:rPr lang="de-AT" sz="2200" b="1" i="1" dirty="0" smtClean="0">
                <a:solidFill>
                  <a:srgbClr val="002060"/>
                </a:solidFill>
              </a:rPr>
              <a:t>. Bereich</a:t>
            </a:r>
            <a:r>
              <a:rPr lang="de-AT" sz="2200" i="1" dirty="0" smtClean="0">
                <a:solidFill>
                  <a:srgbClr val="002060"/>
                </a:solidFill>
              </a:rPr>
              <a:t>:</a:t>
            </a:r>
          </a:p>
          <a:p>
            <a:pPr lvl="0"/>
            <a:endParaRPr lang="de-AT" sz="1600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de-AT" sz="1600" dirty="0" smtClean="0">
                <a:solidFill>
                  <a:srgbClr val="002060"/>
                </a:solidFill>
              </a:rPr>
              <a:t>	 </a:t>
            </a:r>
            <a:r>
              <a:rPr lang="de-AT" sz="2000" dirty="0" smtClean="0">
                <a:solidFill>
                  <a:srgbClr val="002060"/>
                </a:solidFill>
              </a:rPr>
              <a:t>→ ab </a:t>
            </a:r>
            <a:r>
              <a:rPr lang="de-AT" sz="2000" dirty="0">
                <a:solidFill>
                  <a:srgbClr val="002060"/>
                </a:solidFill>
              </a:rPr>
              <a:t>Februar 2014 </a:t>
            </a:r>
            <a:endParaRPr lang="de-AT" sz="2000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de-AT" sz="2000" dirty="0" smtClean="0">
                <a:solidFill>
                  <a:srgbClr val="002060"/>
                </a:solidFill>
              </a:rPr>
              <a:t>	 → ab </a:t>
            </a:r>
            <a:r>
              <a:rPr lang="de-AT" sz="2000" dirty="0">
                <a:solidFill>
                  <a:srgbClr val="002060"/>
                </a:solidFill>
              </a:rPr>
              <a:t>dem </a:t>
            </a:r>
            <a:r>
              <a:rPr lang="de-AT" sz="2000" u="sng" dirty="0">
                <a:solidFill>
                  <a:srgbClr val="002060"/>
                </a:solidFill>
              </a:rPr>
              <a:t>vollendeten 9. Lebensjahr bis zum vollendeten 12. </a:t>
            </a:r>
            <a:r>
              <a:rPr lang="de-AT" sz="2000" dirty="0" smtClean="0">
                <a:solidFill>
                  <a:srgbClr val="002060"/>
                </a:solidFill>
              </a:rPr>
              <a:t>	</a:t>
            </a:r>
            <a:r>
              <a:rPr lang="de-AT" sz="2000" u="sng" dirty="0" smtClean="0">
                <a:solidFill>
                  <a:srgbClr val="002060"/>
                </a:solidFill>
              </a:rPr>
              <a:t>Lebensjahr kostenlos</a:t>
            </a:r>
            <a:r>
              <a:rPr lang="de-AT" sz="2000" dirty="0" smtClean="0">
                <a:solidFill>
                  <a:srgbClr val="002060"/>
                </a:solidFill>
              </a:rPr>
              <a:t> (3 Geburten-Jahrgänge)</a:t>
            </a:r>
          </a:p>
          <a:p>
            <a:pPr lvl="0">
              <a:buNone/>
            </a:pPr>
            <a:r>
              <a:rPr lang="de-AT" sz="2000" dirty="0" smtClean="0">
                <a:solidFill>
                  <a:srgbClr val="002060"/>
                </a:solidFill>
              </a:rPr>
              <a:t>	 → 4-valenter Impfstoff</a:t>
            </a:r>
          </a:p>
          <a:p>
            <a:pPr lvl="0">
              <a:buNone/>
            </a:pPr>
            <a:r>
              <a:rPr lang="de-AT" sz="2000" dirty="0">
                <a:solidFill>
                  <a:srgbClr val="002060"/>
                </a:solidFill>
              </a:rPr>
              <a:t> 	</a:t>
            </a:r>
            <a:r>
              <a:rPr lang="de-AT" sz="2000" dirty="0" smtClean="0">
                <a:solidFill>
                  <a:srgbClr val="002060"/>
                </a:solidFill>
              </a:rPr>
              <a:t> → </a:t>
            </a:r>
            <a:r>
              <a:rPr lang="de-AT" sz="2000" dirty="0">
                <a:solidFill>
                  <a:srgbClr val="002060"/>
                </a:solidFill>
              </a:rPr>
              <a:t>2-Dosen Impfschema (1+1) </a:t>
            </a:r>
            <a:endParaRPr lang="de-AT" sz="2000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de-AT" sz="2000" dirty="0" smtClean="0">
                <a:solidFill>
                  <a:srgbClr val="002060"/>
                </a:solidFill>
              </a:rPr>
              <a:t>	 → Zeitpunkt </a:t>
            </a:r>
            <a:r>
              <a:rPr lang="de-AT" sz="2000" dirty="0">
                <a:solidFill>
                  <a:srgbClr val="002060"/>
                </a:solidFill>
              </a:rPr>
              <a:t>für die Inanspruchnahme gilt der Zeitpunkt der ersten 	</a:t>
            </a:r>
            <a:r>
              <a:rPr lang="de-AT" sz="2000" dirty="0" smtClean="0">
                <a:solidFill>
                  <a:srgbClr val="002060"/>
                </a:solidFill>
              </a:rPr>
              <a:t>Teilimpfung</a:t>
            </a:r>
          </a:p>
          <a:p>
            <a:pPr lvl="0">
              <a:buNone/>
            </a:pPr>
            <a:r>
              <a:rPr lang="de-AT" sz="2000" dirty="0">
                <a:solidFill>
                  <a:srgbClr val="002060"/>
                </a:solidFill>
              </a:rPr>
              <a:t>	</a:t>
            </a:r>
            <a:r>
              <a:rPr lang="de-AT" sz="2000" dirty="0" smtClean="0">
                <a:solidFill>
                  <a:srgbClr val="002060"/>
                </a:solidFill>
              </a:rPr>
              <a:t> → </a:t>
            </a:r>
            <a:r>
              <a:rPr lang="de-AT" sz="2000" u="sng" dirty="0">
                <a:solidFill>
                  <a:srgbClr val="C00000"/>
                </a:solidFill>
              </a:rPr>
              <a:t>K</a:t>
            </a:r>
            <a:r>
              <a:rPr lang="de-AT" sz="2000" u="sng" dirty="0" smtClean="0">
                <a:solidFill>
                  <a:srgbClr val="C00000"/>
                </a:solidFill>
              </a:rPr>
              <a:t>ostenfrei</a:t>
            </a:r>
            <a:endParaRPr lang="de-DE" sz="2000" u="sng" dirty="0">
              <a:solidFill>
                <a:srgbClr val="C00000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914400" y="1371600"/>
            <a:ext cx="46482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68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4294967295"/>
          </p:nvPr>
        </p:nvSpPr>
        <p:spPr>
          <a:xfrm>
            <a:off x="838200" y="1981200"/>
            <a:ext cx="8763000" cy="3886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e-AT" sz="2800" b="1" dirty="0" smtClean="0">
                <a:solidFill>
                  <a:srgbClr val="C00000"/>
                </a:solidFill>
              </a:rPr>
              <a:t>HPV Impfung für Buben </a:t>
            </a:r>
            <a:r>
              <a:rPr lang="de-AT" sz="2800" b="1" u="sng" dirty="0" smtClean="0">
                <a:solidFill>
                  <a:srgbClr val="C00000"/>
                </a:solidFill>
              </a:rPr>
              <a:t>und</a:t>
            </a:r>
            <a:r>
              <a:rPr lang="de-AT" sz="2800" b="1" dirty="0" smtClean="0">
                <a:solidFill>
                  <a:srgbClr val="C00000"/>
                </a:solidFill>
              </a:rPr>
              <a:t> Mädchen - III</a:t>
            </a:r>
          </a:p>
          <a:p>
            <a:pPr lvl="0">
              <a:buNone/>
            </a:pPr>
            <a:endParaRPr lang="de-AT" sz="2400" b="1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de-AT" sz="2200" i="1" dirty="0" smtClean="0">
                <a:solidFill>
                  <a:srgbClr val="002060"/>
                </a:solidFill>
              </a:rPr>
              <a:t>Nur an </a:t>
            </a:r>
            <a:r>
              <a:rPr lang="de-AT" sz="2200" b="1" i="1" dirty="0" smtClean="0">
                <a:solidFill>
                  <a:srgbClr val="002060"/>
                </a:solidFill>
              </a:rPr>
              <a:t>öffentlichen Impfstellen </a:t>
            </a:r>
            <a:r>
              <a:rPr lang="de-AT" sz="2200" i="1" dirty="0" smtClean="0">
                <a:solidFill>
                  <a:srgbClr val="002060"/>
                </a:solidFill>
              </a:rPr>
              <a:t>der Bundesländer:</a:t>
            </a:r>
          </a:p>
          <a:p>
            <a:endParaRPr lang="de-AT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de-AT" sz="2000" dirty="0" smtClean="0">
                <a:solidFill>
                  <a:srgbClr val="002060"/>
                </a:solidFill>
              </a:rPr>
              <a:t>	→ ab Februar 2014</a:t>
            </a:r>
            <a:endParaRPr lang="de-AT" sz="2000" b="1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de-AT" sz="2000" dirty="0" smtClean="0">
                <a:solidFill>
                  <a:srgbClr val="002060"/>
                </a:solidFill>
              </a:rPr>
              <a:t>	→ zwischen vollendetem </a:t>
            </a:r>
            <a:r>
              <a:rPr lang="de-AT" sz="2000" u="sng" dirty="0" smtClean="0">
                <a:solidFill>
                  <a:srgbClr val="002060"/>
                </a:solidFill>
              </a:rPr>
              <a:t>12. - 15</a:t>
            </a:r>
            <a:r>
              <a:rPr lang="de-AT" sz="2000" u="sng" dirty="0">
                <a:solidFill>
                  <a:srgbClr val="002060"/>
                </a:solidFill>
              </a:rPr>
              <a:t>. Lebensjahr </a:t>
            </a:r>
            <a:r>
              <a:rPr lang="de-AT" sz="2000" u="sng" dirty="0" smtClean="0">
                <a:solidFill>
                  <a:srgbClr val="002060"/>
                </a:solidFill>
              </a:rPr>
              <a:t>(</a:t>
            </a:r>
            <a:r>
              <a:rPr lang="de-AT" sz="2000" dirty="0" smtClean="0">
                <a:solidFill>
                  <a:srgbClr val="002060"/>
                </a:solidFill>
              </a:rPr>
              <a:t>Catch-</a:t>
            </a:r>
            <a:r>
              <a:rPr lang="de-AT" sz="2000" dirty="0" err="1" smtClean="0">
                <a:solidFill>
                  <a:srgbClr val="002060"/>
                </a:solidFill>
              </a:rPr>
              <a:t>up</a:t>
            </a:r>
            <a:r>
              <a:rPr lang="de-AT" sz="2000" dirty="0" smtClean="0">
                <a:solidFill>
                  <a:srgbClr val="002060"/>
                </a:solidFill>
              </a:rPr>
              <a:t>)</a:t>
            </a:r>
          </a:p>
          <a:p>
            <a:pPr lvl="0">
              <a:buNone/>
            </a:pPr>
            <a:r>
              <a:rPr lang="de-AT" sz="2000" dirty="0">
                <a:solidFill>
                  <a:srgbClr val="002060"/>
                </a:solidFill>
              </a:rPr>
              <a:t>	</a:t>
            </a:r>
            <a:r>
              <a:rPr lang="de-AT" sz="2000" dirty="0" smtClean="0">
                <a:solidFill>
                  <a:srgbClr val="002060"/>
                </a:solidFill>
              </a:rPr>
              <a:t>→ 2-teiliges Impfschema </a:t>
            </a:r>
          </a:p>
          <a:p>
            <a:pPr lvl="0">
              <a:buNone/>
            </a:pPr>
            <a:r>
              <a:rPr lang="de-AT" sz="2000" dirty="0">
                <a:solidFill>
                  <a:srgbClr val="002060"/>
                </a:solidFill>
              </a:rPr>
              <a:t>	→ 4-valenter </a:t>
            </a:r>
            <a:r>
              <a:rPr lang="de-AT" sz="2000" dirty="0" smtClean="0">
                <a:solidFill>
                  <a:srgbClr val="002060"/>
                </a:solidFill>
              </a:rPr>
              <a:t>Impfstoff</a:t>
            </a:r>
          </a:p>
          <a:p>
            <a:pPr lvl="0">
              <a:buNone/>
            </a:pPr>
            <a:r>
              <a:rPr lang="de-AT" sz="2000" dirty="0" smtClean="0">
                <a:solidFill>
                  <a:srgbClr val="002060"/>
                </a:solidFill>
              </a:rPr>
              <a:t>	</a:t>
            </a:r>
            <a:r>
              <a:rPr lang="de-AT" sz="2000" dirty="0" smtClean="0">
                <a:solidFill>
                  <a:srgbClr val="C00000"/>
                </a:solidFill>
              </a:rPr>
              <a:t>→ zum </a:t>
            </a:r>
            <a:r>
              <a:rPr lang="de-AT" sz="2000" u="sng" dirty="0">
                <a:solidFill>
                  <a:srgbClr val="C00000"/>
                </a:solidFill>
              </a:rPr>
              <a:t>vergünstigten Selbstkostenpreis </a:t>
            </a:r>
            <a:r>
              <a:rPr lang="de-AT" sz="2000" u="sng" dirty="0" smtClean="0">
                <a:solidFill>
                  <a:srgbClr val="C00000"/>
                </a:solidFill>
              </a:rPr>
              <a:t>(ca. 50,-/Dosis)</a:t>
            </a:r>
            <a:endParaRPr lang="de-DE" sz="2000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AT" sz="1600" dirty="0"/>
              <a:t> </a:t>
            </a:r>
            <a:endParaRPr lang="de-DE" sz="1600" dirty="0"/>
          </a:p>
          <a:p>
            <a:pPr marL="0" indent="0">
              <a:buNone/>
            </a:pPr>
            <a:r>
              <a:rPr lang="de-AT" sz="1600" dirty="0"/>
              <a:t> 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94526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62000" y="19812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Impfungen schützen vor Infektion und Erkrankung</a:t>
            </a:r>
          </a:p>
          <a:p>
            <a:pPr>
              <a:buFont typeface="Arial" pitchFamily="34" charset="0"/>
              <a:buChar char="•"/>
            </a:pPr>
            <a:endParaRPr lang="de-DE" sz="240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Für die Einzelperson gilt:</a:t>
            </a:r>
          </a:p>
          <a:p>
            <a:pPr>
              <a:buFont typeface="Arial" pitchFamily="34" charset="0"/>
              <a:buChar char="•"/>
            </a:pPr>
            <a:endParaRPr lang="de-DE" sz="240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Nur wer geimpft ist, ist auch geschützt </a:t>
            </a:r>
          </a:p>
          <a:p>
            <a:pPr>
              <a:buFont typeface="Arial" pitchFamily="34" charset="0"/>
              <a:buChar char="•"/>
            </a:pPr>
            <a:endParaRPr lang="de-DE" sz="2400" dirty="0">
              <a:latin typeface="Calibri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16857" y="304800"/>
            <a:ext cx="5700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Warum Impfen aus Sicht der Einzelperson ?</a:t>
            </a:r>
          </a:p>
        </p:txBody>
      </p:sp>
    </p:spTree>
    <p:extLst>
      <p:ext uri="{BB962C8B-B14F-4D97-AF65-F5344CB8AC3E}">
        <p14:creationId xmlns:p14="http://schemas.microsoft.com/office/powerpoint/2010/main" val="116454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1219200" y="381000"/>
            <a:ext cx="4648200" cy="914400"/>
          </a:xfrm>
          <a:prstGeom prst="rect">
            <a:avLst/>
          </a:prstGeom>
        </p:spPr>
        <p:txBody>
          <a:bodyPr/>
          <a:lstStyle/>
          <a:p>
            <a:r>
              <a:rPr lang="de-DE" sz="2000" b="1" dirty="0" smtClean="0">
                <a:solidFill>
                  <a:srgbClr val="C00000"/>
                </a:solidFill>
              </a:rPr>
              <a:t>Impfkalender 2014 - kostenfrei</a:t>
            </a:r>
            <a:br>
              <a:rPr lang="de-DE" sz="2000" b="1" dirty="0" smtClean="0">
                <a:solidFill>
                  <a:srgbClr val="C00000"/>
                </a:solidFill>
              </a:rPr>
            </a:br>
            <a:r>
              <a:rPr lang="de-AT" sz="2000" b="1" dirty="0" smtClean="0">
                <a:solidFill>
                  <a:srgbClr val="C00000"/>
                </a:solidFill>
              </a:rPr>
              <a:t/>
            </a:r>
            <a:br>
              <a:rPr lang="de-AT" sz="2000" b="1" dirty="0" smtClean="0">
                <a:solidFill>
                  <a:srgbClr val="C00000"/>
                </a:solidFill>
              </a:rPr>
            </a:br>
            <a:r>
              <a:rPr lang="de-AT" sz="2000" b="1" dirty="0" smtClean="0">
                <a:solidFill>
                  <a:srgbClr val="C00000"/>
                </a:solidFill>
              </a:rPr>
              <a:t> </a:t>
            </a:r>
            <a:r>
              <a:rPr lang="de-AT" sz="2400" b="1" dirty="0">
                <a:solidFill>
                  <a:srgbClr val="C00000"/>
                </a:solidFill>
              </a:rPr>
              <a:t>Säuglinge und Kleinkinder </a:t>
            </a:r>
            <a:r>
              <a:rPr lang="de-DE" sz="2400" b="1" dirty="0">
                <a:solidFill>
                  <a:srgbClr val="C00000"/>
                </a:solidFill>
              </a:rPr>
              <a:t/>
            </a:r>
            <a:br>
              <a:rPr lang="de-DE" sz="2400" b="1" dirty="0">
                <a:solidFill>
                  <a:srgbClr val="C00000"/>
                </a:solidFill>
              </a:rPr>
            </a:br>
            <a:r>
              <a:rPr lang="de-DE" sz="1800" b="1" dirty="0" smtClean="0">
                <a:solidFill>
                  <a:srgbClr val="C00000"/>
                </a:solidFill>
              </a:rPr>
              <a:t/>
            </a:r>
            <a:br>
              <a:rPr lang="de-DE" sz="1800" b="1" dirty="0" smtClean="0">
                <a:solidFill>
                  <a:srgbClr val="C00000"/>
                </a:solidFill>
              </a:rPr>
            </a:br>
            <a:endParaRPr lang="de-AT" dirty="0">
              <a:solidFill>
                <a:srgbClr val="C00000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950862"/>
              </p:ext>
            </p:extLst>
          </p:nvPr>
        </p:nvGraphicFramePr>
        <p:xfrm>
          <a:off x="1066800" y="1752600"/>
          <a:ext cx="6934198" cy="4497102"/>
        </p:xfrm>
        <a:graphic>
          <a:graphicData uri="http://schemas.openxmlformats.org/drawingml/2006/table">
            <a:tbl>
              <a:tblPr firstRow="1" firstCol="1" bandRow="1"/>
              <a:tblGrid>
                <a:gridCol w="1503164"/>
                <a:gridCol w="600700"/>
                <a:gridCol w="600700"/>
                <a:gridCol w="602114"/>
                <a:gridCol w="602114"/>
                <a:gridCol w="1101755"/>
                <a:gridCol w="1101755"/>
                <a:gridCol w="821896"/>
              </a:tblGrid>
              <a:tr h="21295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            Alter→                  </a:t>
                      </a:r>
                      <a:endParaRPr lang="de-DE" sz="11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↓Impfung</a:t>
                      </a:r>
                      <a:endParaRPr lang="de-DE" sz="11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 Lebensjahr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</a:t>
                      </a:r>
                      <a:endParaRPr lang="de-DE" sz="11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Lebensjahr</a:t>
                      </a:r>
                      <a:endParaRPr lang="de-DE" sz="11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259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</a:t>
                      </a:r>
                      <a:b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Woche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b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Monat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</a:t>
                      </a:r>
                      <a:b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Monat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Monat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11.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Monat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12.</a:t>
                      </a:r>
                      <a:b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Monat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55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Rotavirus</a:t>
                      </a: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(RV)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RV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8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 bzw. 3, Teilimpfungen Abstand mind. 4 Wo. in Abhängigkeit vom verwendeten Impfstoff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Diphtherie</a:t>
                      </a: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(DIP)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Tetanus</a:t>
                      </a: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(TET)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Pertussis</a:t>
                      </a: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(PEA)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Poliomyelitis</a:t>
                      </a: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(IPV)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b="1" spc="-4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Haemophilus</a:t>
                      </a:r>
                      <a:r>
                        <a:rPr lang="de-AT" sz="1000" spc="-4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AT" sz="1000" b="1" spc="-4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infl</a:t>
                      </a:r>
                      <a:r>
                        <a:rPr lang="de-AT" sz="1000" spc="-4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de-AT" sz="1000" b="1" spc="-4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 </a:t>
                      </a:r>
                      <a:r>
                        <a:rPr lang="de-AT" sz="1000" spc="-4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(HIB)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Hepatitis B</a:t>
                      </a: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(HBV)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</a:t>
                      </a:r>
                      <a:b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6-fach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</a:t>
                      </a:r>
                      <a:b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6-fach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b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6-fach 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8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frühestens </a:t>
                      </a:r>
                      <a:br>
                        <a:rPr lang="de-AT" sz="85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AT" sz="8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 Mo. nach 2. Teilimpfung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Pneumokokken</a:t>
                      </a: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(PNC) 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PNC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PNC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 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PNC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8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frühestens </a:t>
                      </a:r>
                      <a:br>
                        <a:rPr lang="de-AT" sz="85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AT" sz="8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 Mo. nach </a:t>
                      </a:r>
                      <a:br>
                        <a:rPr lang="de-AT" sz="85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AT" sz="8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 Teilimpfung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7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Mumps</a:t>
                      </a:r>
                      <a:endParaRPr lang="de-DE" sz="11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Masern</a:t>
                      </a:r>
                      <a:r>
                        <a:rPr lang="de-AT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(MMR</a:t>
                      </a:r>
                      <a:r>
                        <a:rPr lang="de-AT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de-DE" sz="11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Röteln</a:t>
                      </a:r>
                      <a:endParaRPr lang="de-DE" sz="11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MMR</a:t>
                      </a:r>
                      <a:endParaRPr lang="de-DE" sz="11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85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 Impfungen Abstand mind. 4 Wo.</a:t>
                      </a:r>
                      <a:endParaRPr lang="de-DE" sz="11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15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1219200" y="381000"/>
            <a:ext cx="4648200" cy="38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z="1800" b="1" dirty="0">
                <a:solidFill>
                  <a:srgbClr val="CC0000"/>
                </a:solidFill>
              </a:rPr>
              <a:t/>
            </a:r>
            <a:br>
              <a:rPr lang="de-DE" sz="1800" b="1" dirty="0">
                <a:solidFill>
                  <a:srgbClr val="CC0000"/>
                </a:solidFill>
              </a:rPr>
            </a:br>
            <a:r>
              <a:rPr lang="de-DE" sz="2000" b="1" dirty="0">
                <a:solidFill>
                  <a:srgbClr val="CC0000"/>
                </a:solidFill>
              </a:rPr>
              <a:t/>
            </a:r>
            <a:br>
              <a:rPr lang="de-DE" sz="2000" b="1" dirty="0">
                <a:solidFill>
                  <a:srgbClr val="CC0000"/>
                </a:solidFill>
              </a:rPr>
            </a:br>
            <a:endParaRPr lang="de-AT" dirty="0">
              <a:solidFill>
                <a:srgbClr val="CC0000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23484"/>
              </p:ext>
            </p:extLst>
          </p:nvPr>
        </p:nvGraphicFramePr>
        <p:xfrm>
          <a:off x="1143001" y="2371188"/>
          <a:ext cx="7086600" cy="3680133"/>
        </p:xfrm>
        <a:graphic>
          <a:graphicData uri="http://schemas.openxmlformats.org/drawingml/2006/table">
            <a:tbl>
              <a:tblPr firstRow="1" firstCol="1" bandRow="1"/>
              <a:tblGrid>
                <a:gridCol w="1421273"/>
                <a:gridCol w="552116"/>
                <a:gridCol w="548250"/>
                <a:gridCol w="440765"/>
                <a:gridCol w="492574"/>
                <a:gridCol w="115554"/>
                <a:gridCol w="440765"/>
                <a:gridCol w="881530"/>
                <a:gridCol w="1205532"/>
                <a:gridCol w="549023"/>
                <a:gridCol w="439218"/>
              </a:tblGrid>
              <a:tr h="56063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	   Alter→</a:t>
                      </a:r>
                      <a:endParaRPr lang="de-DE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↓Impfung</a:t>
                      </a:r>
                      <a:endParaRPr lang="de-DE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</a:t>
                      </a:r>
                      <a:br>
                        <a:rPr lang="de-AT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AT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Jahr</a:t>
                      </a:r>
                      <a:endParaRPr lang="de-DE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</a:t>
                      </a:r>
                      <a:br>
                        <a:rPr lang="de-AT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AT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Jahr</a:t>
                      </a:r>
                      <a:endParaRPr lang="de-DE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</a:t>
                      </a:r>
                      <a:br>
                        <a:rPr lang="de-AT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AT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Jahr</a:t>
                      </a:r>
                      <a:endParaRPr lang="de-DE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 Jahr</a:t>
                      </a:r>
                      <a:endParaRPr lang="de-DE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11. Jahr</a:t>
                      </a:r>
                      <a:endParaRPr lang="de-DE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12.</a:t>
                      </a:r>
                      <a:endParaRPr lang="de-DE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Jahr</a:t>
                      </a:r>
                      <a:endParaRPr lang="de-DE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</a:t>
                      </a:r>
                      <a:br>
                        <a:rPr lang="de-AT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AT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Jahr</a:t>
                      </a:r>
                      <a:endParaRPr lang="de-DE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14. Jahr.</a:t>
                      </a:r>
                      <a:endParaRPr lang="de-DE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AT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15. Jahr</a:t>
                      </a:r>
                      <a:endParaRPr lang="de-DE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071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Diphtherie</a:t>
                      </a: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(dip)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Tetanus </a:t>
                      </a: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(TET)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Pertussis </a:t>
                      </a: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(PEA)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Poliomyelitis </a:t>
                      </a: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(IPV)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4-fach</a:t>
                      </a:r>
                      <a:endParaRPr lang="de-DE" sz="11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4-fach </a:t>
                      </a:r>
                      <a:r>
                        <a:rPr lang="de-AT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de-AT" sz="10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dip+TET+PEA+IPV</a:t>
                      </a:r>
                      <a:r>
                        <a:rPr lang="de-AT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de-AT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AT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AT" sz="85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für Kinder, die vorher nur eine </a:t>
                      </a:r>
                      <a:r>
                        <a:rPr lang="de-AT" sz="85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dip+Tet+IPV</a:t>
                      </a:r>
                      <a:r>
                        <a:rPr lang="de-AT" sz="85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Impfung erhalten haben</a:t>
                      </a:r>
                      <a:endParaRPr lang="de-DE" sz="11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Hepatitis B </a:t>
                      </a: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(HBV)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Grundimmunisierung (0/1/6 Monate) oder Auffrischung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991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Mumps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Masern	</a:t>
                      </a: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(MMR)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Röteln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MMR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85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(Nachholen bei Kindern, die keine oder nur eine Impfung erhalten haben und nicht immun sind)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96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Meningokokken </a:t>
                      </a: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(MEC4)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MEC4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Humane </a:t>
                      </a:r>
                      <a:r>
                        <a:rPr lang="de-AT" sz="1000" b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Papillomaviren</a:t>
                      </a:r>
                      <a:r>
                        <a:rPr lang="de-AT" sz="1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AT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(HPV)</a:t>
                      </a:r>
                      <a:endParaRPr lang="de-DE" sz="11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 x HPV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(0/6 Monate)</a:t>
                      </a:r>
                      <a:endParaRPr lang="de-DE" sz="11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de-AT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 HPV </a:t>
                      </a:r>
                      <a:r>
                        <a:rPr lang="de-AT" sz="850" baseline="30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de-DE" sz="11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(0/6 Monate)</a:t>
                      </a:r>
                      <a:endParaRPr lang="de-DE" sz="11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DnDiag">
                      <a:fgClr>
                        <a:srgbClr val="C0504D"/>
                      </a:fgClr>
                      <a:bgClr>
                        <a:srgbClr val="D5CAD4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3000" y="6057898"/>
            <a:ext cx="78486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</a:t>
            </a:r>
            <a:r>
              <a:rPr kumimoji="0" lang="de-AT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Catch-</a:t>
            </a:r>
            <a:r>
              <a:rPr kumimoji="0" lang="de-AT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up</a:t>
            </a:r>
            <a:r>
              <a:rPr kumimoji="0" lang="de-AT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Programm zu einem günstigen Selbstkostenpreis</a:t>
            </a:r>
            <a:endParaRPr kumimoji="0" lang="de-A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295400" y="762000"/>
            <a:ext cx="46482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Impfkalender 2014 - kostenfrei</a:t>
            </a:r>
            <a:b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AT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Schulkinder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AT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410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2063" y="-452438"/>
            <a:ext cx="991235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0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62000" y="1447800"/>
            <a:ext cx="7543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Warum ist Impfen für den Einzelnen wichtig? </a:t>
            </a:r>
          </a:p>
          <a:p>
            <a:pPr>
              <a:buFont typeface="Arial" pitchFamily="34" charset="0"/>
              <a:buChar char="•"/>
            </a:pPr>
            <a:endParaRPr lang="de-DE" sz="240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de-DE" dirty="0" smtClean="0">
                <a:latin typeface="+mj-lt"/>
              </a:rPr>
              <a:t>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Bei Virusinfektionen stehen keine geeigneten Medikamente zur</a:t>
            </a:r>
          </a:p>
          <a:p>
            <a:pPr lvl="1"/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Behandlung zur Verfügung</a:t>
            </a:r>
          </a:p>
          <a:p>
            <a:pPr lvl="1">
              <a:buFont typeface="Arial" pitchFamily="34" charset="0"/>
              <a:buChar char="•"/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Bei bakteriellen Infektionen können Antibiotika wegen Bildung</a:t>
            </a:r>
          </a:p>
          <a:p>
            <a:pPr lvl="1"/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von Resistenzen nicht mehr wirksam sein</a:t>
            </a:r>
          </a:p>
          <a:p>
            <a:pPr marL="623888" lvl="1" indent="-174625">
              <a:buFont typeface="Arial" pitchFamily="34" charset="0"/>
              <a:buChar char="•"/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Viele, durch Impfung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verhinderbare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Krankheiten verlaufen fulminant</a:t>
            </a:r>
          </a:p>
          <a:p>
            <a:pPr marL="1074738" lvl="2" indent="-174625">
              <a:buFont typeface="Arial" pitchFamily="34" charset="0"/>
              <a:buChar char="•"/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ab den ersten Krankheitszeichen bis zum Tod vergeht nur kurze Zeit</a:t>
            </a:r>
          </a:p>
          <a:p>
            <a:pPr lvl="2">
              <a:buFont typeface="Arial" pitchFamily="34" charset="0"/>
              <a:buChar char="•"/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Behandlungen greifen meist nicht mehr</a:t>
            </a:r>
          </a:p>
          <a:p>
            <a:pPr lvl="1">
              <a:buFont typeface="Arial" pitchFamily="34" charset="0"/>
              <a:buChar char="•"/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Bei Vorliegen bestimmter Grunderkrankungen besteht eine höhere </a:t>
            </a:r>
          </a:p>
          <a:p>
            <a:pPr lvl="1"/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Erkrankungswahrscheinlichkeit und das Risiko von schweren</a:t>
            </a:r>
          </a:p>
          <a:p>
            <a:pPr lvl="1"/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Krankheitsverläufen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09600" y="403007"/>
            <a:ext cx="5700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Warum Impfen aus Sicht der Einzelperson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62000" y="1447800"/>
            <a:ext cx="7543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Warum sollte der Einzelne Verantwortung für seine Familie übernehmen: </a:t>
            </a:r>
          </a:p>
          <a:p>
            <a:pPr>
              <a:buFont typeface="Arial" pitchFamily="34" charset="0"/>
              <a:buChar char="•"/>
            </a:pPr>
            <a:endParaRPr lang="de-DE" sz="2400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617538" lvl="1" indent="-254000">
              <a:buFont typeface="Arial" pitchFamily="34" charset="0"/>
              <a:buChar char="•"/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Kleinkinder können gegen viele Krankheiten noch nicht geimpft werden</a:t>
            </a:r>
          </a:p>
          <a:p>
            <a:pPr marL="617538" lvl="1" indent="-254000">
              <a:buFont typeface="Arial" pitchFamily="34" charset="0"/>
              <a:buChar char="•"/>
            </a:pPr>
            <a:endParaRPr lang="de-DE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1074738" lvl="3" indent="-254000">
              <a:buFont typeface="Arial" pitchFamily="34" charset="0"/>
              <a:buChar char="•"/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Sie können daher nur dadurch geschützt werden, wenn alle engen Familienangehörigen, die für bestimmte Krankheitserreger empfindlich sind, geimpft sind</a:t>
            </a:r>
          </a:p>
          <a:p>
            <a:pPr marL="617538" lvl="1" indent="-254000"/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</a:t>
            </a:r>
          </a:p>
          <a:p>
            <a:pPr marL="617538" lvl="1" indent="-254000">
              <a:buFont typeface="Arial" pitchFamily="34" charset="0"/>
              <a:buChar char="•"/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Personen nach bestimmten Krebstherapien haben vorübergehend keine Immunabwehr</a:t>
            </a:r>
          </a:p>
          <a:p>
            <a:pPr marL="1074738" lvl="3" indent="-254000">
              <a:buFont typeface="Arial" pitchFamily="34" charset="0"/>
              <a:buChar char="•"/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Auch Sie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können daher nur dadurch geschützt werden, dass alle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engen Familienangehörigen geimpft sind</a:t>
            </a:r>
          </a:p>
          <a:p>
            <a:pPr marL="617538" lvl="1" indent="-254000">
              <a:buFont typeface="Arial" pitchFamily="34" charset="0"/>
              <a:buChar char="•"/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Das Gleiche gilt für Personen mit angeborenen oder erworbenen Immunschwächen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09600" y="403007"/>
            <a:ext cx="5700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Warum Impfen aus Sicht der Einzelperson ?</a:t>
            </a:r>
          </a:p>
        </p:txBody>
      </p:sp>
    </p:spTree>
    <p:extLst>
      <p:ext uri="{BB962C8B-B14F-4D97-AF65-F5344CB8AC3E}">
        <p14:creationId xmlns:p14="http://schemas.microsoft.com/office/powerpoint/2010/main" val="322970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62000" y="1447800"/>
            <a:ext cx="7543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355600">
              <a:buFont typeface="Arial" pitchFamily="34" charset="0"/>
              <a:buChar char="•"/>
            </a:pPr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</a:rPr>
              <a:t>Impfen ist aus Sicht der öffentlichen Gesundheit besonders dann wichtig wenn: </a:t>
            </a:r>
          </a:p>
          <a:p>
            <a:pPr marL="812800" indent="-355600">
              <a:buFont typeface="Arial" pitchFamily="34" charset="0"/>
              <a:buChar char="•"/>
            </a:pPr>
            <a:endParaRPr lang="de-DE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074738" lvl="2" indent="-261938">
              <a:buFont typeface="Arial" pitchFamily="34" charset="0"/>
              <a:buChar char="•"/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sehr viele Krankheitsfälle auftreten, die unabhängig von der</a:t>
            </a:r>
          </a:p>
          <a:p>
            <a:pPr marL="1074738" lvl="1" indent="-261938"/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   Schwere der Erkrankung einen hohen volkswirtschaftlichen</a:t>
            </a:r>
          </a:p>
          <a:p>
            <a:pPr marL="1074738" lvl="1" indent="-261938"/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   Schaden anrichten</a:t>
            </a:r>
          </a:p>
          <a:p>
            <a:pPr marL="1074738" lvl="1" indent="-261938"/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  <a:p>
            <a:pPr marL="1074738" lvl="2" indent="-261938">
              <a:buFont typeface="Arial" pitchFamily="34" charset="0"/>
              <a:buChar char="•"/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Wenige Fälle auftreten, die aber in der Regel einen schweren</a:t>
            </a:r>
          </a:p>
          <a:p>
            <a:pPr marL="1074738" lvl="1" indent="-261938"/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   Verlauf haben und dadurch zu einer hohen Zahl von Toten und Personen mit bleibenden Behinderungen führen </a:t>
            </a:r>
          </a:p>
          <a:p>
            <a:pPr marL="1074738" lvl="1" indent="-261938"/>
            <a:endParaRPr lang="de-DE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074738" lvl="2" indent="-261938">
              <a:buFont typeface="Arial" pitchFamily="34" charset="0"/>
              <a:buChar char="•"/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Personen durch ihre Tätigkeit andere Personen gefährden, wenn sie Infektionsträger sind oder selbst eine hohe Gefährdung durch ihre Tätigkeit haben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81000" y="262224"/>
            <a:ext cx="60112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Warum Impfen aus Sicht der öffentlichen Gesundheit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62000" y="14478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 Zusätzliche Kriterien aus Sicht der öffentlichen Gesundheit: </a:t>
            </a:r>
          </a:p>
          <a:p>
            <a:pPr>
              <a:buFont typeface="Arial" pitchFamily="34" charset="0"/>
              <a:buChar char="•"/>
            </a:pPr>
            <a:endParaRPr lang="de-DE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bei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Kinderlähmung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</a:rPr>
              <a:t>Eradikationsprogramm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) und Masern</a:t>
            </a:r>
          </a:p>
          <a:p>
            <a:pPr lvl="1"/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 (Eliminationsprogramm) ist es wichtig, dass über den Schutz des</a:t>
            </a:r>
          </a:p>
          <a:p>
            <a:pPr lvl="1"/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 Einzelnen hinaus auch eine hohe Durchimpfungsrate erreicht wird,</a:t>
            </a:r>
          </a:p>
          <a:p>
            <a:pPr lvl="1"/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 um die Ausbreitung der Krankheit zu verhindern</a:t>
            </a:r>
          </a:p>
          <a:p>
            <a:pPr lvl="1"/>
            <a:endParaRPr lang="de-DE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304800" y="304800"/>
            <a:ext cx="60112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Warum Impfen aus Sicht der öffentlichen Gesundheit ?</a:t>
            </a:r>
          </a:p>
        </p:txBody>
      </p:sp>
    </p:spTree>
    <p:extLst>
      <p:ext uri="{BB962C8B-B14F-4D97-AF65-F5344CB8AC3E}">
        <p14:creationId xmlns:p14="http://schemas.microsoft.com/office/powerpoint/2010/main" val="19900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62000" y="144780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Zusätzliche Kriterien aus Sicht der öffentlichen Gesundheit: </a:t>
            </a:r>
          </a:p>
          <a:p>
            <a:pPr>
              <a:buFont typeface="Arial" pitchFamily="34" charset="0"/>
              <a:buChar char="•"/>
            </a:pPr>
            <a:endParaRPr lang="de-DE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de-DE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Bei Neueinführungen von Impfungen muss darüberhinaus die</a:t>
            </a:r>
          </a:p>
          <a:p>
            <a:pPr lvl="1"/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 Wirtschaftlichkeit geprüft werden was bedeutet, dass die Kosten</a:t>
            </a:r>
          </a:p>
          <a:p>
            <a:pPr lvl="1"/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 der Impfung in Relation zu den verhinderten Fällen und den damit</a:t>
            </a:r>
          </a:p>
          <a:p>
            <a:pPr lvl="1"/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 verbundenen Kosten zu setzen sind</a:t>
            </a:r>
          </a:p>
          <a:p>
            <a:pPr lvl="1">
              <a:buFont typeface="Arial" pitchFamily="34" charset="0"/>
              <a:buChar char="•"/>
            </a:pPr>
            <a:endParaRPr lang="de-DE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Nicht zuletzt sind auch zu erwartende Nebenwirkungen des</a:t>
            </a:r>
          </a:p>
          <a:p>
            <a:pPr lvl="1"/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 Impfstoffs in Relation zum Nutzen abzuwägen </a:t>
            </a:r>
          </a:p>
          <a:p>
            <a:pPr lvl="1"/>
            <a:endParaRPr lang="de-DE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304800" y="304800"/>
            <a:ext cx="60112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Warum Impfen aus Sicht der öffentlichen Gesundheit ?</a:t>
            </a:r>
          </a:p>
        </p:txBody>
      </p:sp>
    </p:spTree>
    <p:extLst>
      <p:ext uri="{BB962C8B-B14F-4D97-AF65-F5344CB8AC3E}">
        <p14:creationId xmlns:p14="http://schemas.microsoft.com/office/powerpoint/2010/main" val="193325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62000" y="1447800"/>
            <a:ext cx="7543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de-DE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Hieraus ergibt sich, dass nicht jede Impfung, die dem Einzelnen</a:t>
            </a:r>
          </a:p>
          <a:p>
            <a:pPr lvl="1"/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 aufgrund seiner Lebensweise einen deutlichen Vorteil bringt, auch</a:t>
            </a:r>
          </a:p>
          <a:p>
            <a:pPr lvl="1"/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 aus volksgesundheitlicher Sicht für Massen-Impfungen geeignet</a:t>
            </a:r>
          </a:p>
          <a:p>
            <a:pPr lvl="1"/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 sein muss.</a:t>
            </a:r>
          </a:p>
          <a:p>
            <a:pPr lvl="1"/>
            <a:endParaRPr lang="de-DE" dirty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Im Umkehrschluss könnte man auch festhalten, dass nicht jede Impfung, die aus volksgesundheitlicher Sicht wichtig </a:t>
            </a:r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, für den einzelnen einen klar erkennbaren Nutzen bringt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Hier gilt es jedoch 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Soziale Verantwortung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 zu übernehmen</a:t>
            </a:r>
          </a:p>
          <a:p>
            <a:pPr>
              <a:buFont typeface="Arial" pitchFamily="34" charset="0"/>
              <a:buChar char="•"/>
            </a:pP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304800" y="304800"/>
            <a:ext cx="60112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Warum Impfen aus Sicht der öffentlichen Gesundheit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15354"/>
            <a:ext cx="8229599" cy="506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41888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>
  <f:record ref="">
    <f:field ref="objname" par="" edit="true" text="ÖGKJ,Salzburg 29.9.2012"/>
    <f:field ref="objsubject" par="" edit="true" text=""/>
    <f:field ref="objcreatedby" par="" text="Sorg, Sabrina"/>
    <f:field ref="objcreatedat" par="" text="28.09.2012 09:30:24"/>
    <f:field ref="objchangedby" par="" text="Sorg, Sabrina"/>
    <f:field ref="objmodifiedat" par="" text="28.09.2012 09:30:24"/>
    <f:field ref="doc_FSCFOLIO_1_1001_FieldDocumentNumber" par="" text=""/>
    <f:field ref="doc_FSCFOLIO_1_1001_FieldSubject" par="" edit="true" text=""/>
    <f:field ref="FSCFOLIO_1_1001_FieldCurrentUser" par="" text="Dr. Jean-Paul Klein"/>
    <f:field ref="CCAPRECONFIG_15_1001_Objektname" par="" edit="true" text="ÖGKJ,Salzburg 29.9.2012"/>
    <f:field ref="EIBVFGH_15_1700_FieldPartPlaintiffList" par="" text=""/>
    <f:field ref="EIBVFGH_15_1700_FieldGoesOutToList" par="" text=""/>
    <f:field ref="EIBPRECONFIG_1_1001_FieldEIBAttachments" par="" text=""/>
    <f:field ref="EIBPRECONFIG_1_1001_FieldEIBNextFiles" par="" text=""/>
    <f:field ref="EIBPRECONFIG_1_1001_FieldEIBPreviousFiles" par="" text=""/>
    <f:field ref="EIBPRECONFIG_1_1001_FieldEIBRelatedFiles" par="" text=""/>
    <f:field ref="EIBPRECONFIG_1_1001_FieldEIBCompletedOrdinals" par="" text=""/>
    <f:field ref="EIBPRECONFIG_1_1001_FieldEIBOUAddr" par="" text="Radetzkystraße 2, 1030 Wien"/>
    <f:field ref="EIBPRECONFIG_1_1001_FieldEIBRecipients" par="" text=""/>
    <f:field ref="EIBPRECONFIG_1_1001_FieldEIBSignatures" par="" text=""/>
    <f:field ref="EIBPRECONFIG_1_1001_FieldCCAAddrAbschriftsbemerkung" par="" text=""/>
    <f:field ref="EIBPRECONFIG_1_1001_FieldCCAAddrAdresse" par="" text=""/>
    <f:field ref="EIBPRECONFIG_1_1001_FieldCCAAddrPostalischeAdresse" par="" text=""/>
    <f:field ref="EIBPRECONFIG_1_1001_FieldCCAIncomingSubject" par="" text=""/>
    <f:field ref="EIBPRECONFIG_1_1001_FieldCCAPersonalSubjAddress" par="" text=""/>
    <f:field ref="EIBPRECONFIG_1_1001_FieldCCASubfileSubject" par="" text=""/>
    <f:field ref="EIBPRECONFIG_1_1001_FieldCCASubject" par="" text=""/>
  </f:record>
  <f:display par="" text="...">
    <f:field ref="EIBPRECONFIG_1_1001_FieldCCAAddrAbschriftsbemerkung" text="Abschriftsbemerkung"/>
    <f:field ref="EIBPRECONFIG_1_1001_FieldCCAAddrAdresse" text="Adresse"/>
    <f:field ref="EIBPRECONFIG_1_1001_FieldCCAPersonalSubjAddress" text="Adresse (Namenszahl)"/>
    <f:field ref="EIBPRECONFIG_1_1001_FieldEIBOUAddr" text="Adresse der OE"/>
    <f:field ref="FSCFOLIO_1_1001_FieldCurrentUser" text="Aktueller Benutzer"/>
    <f:field ref="objsubject" text="Anmerkungen"/>
    <f:field ref="EIBPRECONFIG_1_1001_FieldEIBAttachments" text="Beilagen"/>
    <f:field ref="EIBPRECONFIG_1_1001_FieldCCASubfileSubject" text="Betreff des Geschäftsstücks"/>
    <f:field ref="EIBPRECONFIG_1_1001_FieldEIBRelatedFiles" text="Bezugszahlen"/>
    <f:field ref="EIBPRECONFIG_1_1001_FieldEIBRecipients" text="Empfänger"/>
    <f:field ref="EIBVFGH_15_1700_FieldGoesOutToList" text="Ergeht an Liste"/>
    <f:field ref="objcreatedat" text="Erzeugt am/um"/>
    <f:field ref="objcreatedby" text="Erzeugt von"/>
    <f:field ref="EIBPRECONFIG_1_1001_FieldCCAIncomingSubject" text="EST-Betreff"/>
    <f:field ref="EIBPRECONFIG_1_1001_FieldCCASubject" text="Gegenstand"/>
    <f:field ref="objmodifiedat" text="Letzte Änderung am/um"/>
    <f:field ref="objchangedby" text="Letzte Änderung von"/>
    <f:field ref="EIBVFGH_15_1700_FieldPartPlaintiffList" text="Liste der Antragsteller"/>
    <f:field ref="EIBPRECONFIG_1_1001_FieldEIBCompletedOrdinals" text="Miterledigte Akten"/>
    <f:field ref="EIBPRECONFIG_1_1001_FieldEIBNextFiles" text="Nachzahlen"/>
    <f:field ref="objname" text="Name"/>
    <f:field ref="CCAPRECONFIG_15_1001_Objektname" text="Objektname"/>
    <f:field ref="EIBPRECONFIG_1_1001_FieldCCAAddrPostalischeAdresse" text="PostalischeAdresse"/>
    <f:field ref="EIBPRECONFIG_1_1001_FieldEIBSignatures" text="Unterschriften"/>
    <f:field ref="EIBPRECONFIG_1_1001_FieldEIBPreviousFiles" text="Vorzahlen"/>
  </f:display>
  <f:display par="" text="Serienbrief">
    <f:field ref="doc_FSCFOLIO_1_1001_FieldSubject" text="Betreff"/>
    <f:field ref="doc_FSCFOLIO_1_1001_FieldDocumentNumber" text="Dokument Nummer"/>
  </f:display>
</f:field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1017</Words>
  <Application>Microsoft Office PowerPoint</Application>
  <PresentationFormat>Bildschirmpräsentation (4:3)</PresentationFormat>
  <Paragraphs>507</Paragraphs>
  <Slides>22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4" baseType="lpstr">
      <vt:lpstr>Standarddesign</vt:lpstr>
      <vt:lpstr>Diagramm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Impfkalender 2014 - kostenfrei   Säuglinge und Kleinkinder   </vt:lpstr>
      <vt:lpstr>  </vt:lpstr>
      <vt:lpstr>PowerPoint-Präsentation</vt:lpstr>
    </vt:vector>
  </TitlesOfParts>
  <Company>Fabasoft R&amp;D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Klein, Jean-Paul</dc:creator>
  <cp:lastModifiedBy>Klein, Jean-Paul</cp:lastModifiedBy>
  <cp:revision>127</cp:revision>
  <cp:lastPrinted>2014-06-02T12:08:32Z</cp:lastPrinted>
  <dcterms:created xsi:type="dcterms:W3CDTF">2007-02-07T20:03:23Z</dcterms:created>
  <dcterms:modified xsi:type="dcterms:W3CDTF">2014-06-02T15:10:51Z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EIBPRECONFIG@1.1001:EIBInternalApprovedAt">
    <vt:lpwstr/>
  </property>
  <property fmtid="{D5CDD505-2E9C-101B-9397-08002B2CF9AE}" pid="3" name="FSC#EIBPRECONFIG@1.1001:EIBInternalApprovedBy">
    <vt:lpwstr/>
  </property>
  <property fmtid="{D5CDD505-2E9C-101B-9397-08002B2CF9AE}" pid="4" name="FSC#EIBPRECONFIG@1.1001:EIBInternalApprovedByPostTitle">
    <vt:lpwstr/>
  </property>
  <property fmtid="{D5CDD505-2E9C-101B-9397-08002B2CF9AE}" pid="5" name="FSC#EIBPRECONFIG@1.1001:EIBSettlementApprovedBy">
    <vt:lpwstr/>
  </property>
  <property fmtid="{D5CDD505-2E9C-101B-9397-08002B2CF9AE}" pid="6" name="FSC#EIBPRECONFIG@1.1001:EIBSettlementApprovedByPostTitle">
    <vt:lpwstr/>
  </property>
  <property fmtid="{D5CDD505-2E9C-101B-9397-08002B2CF9AE}" pid="7" name="FSC#EIBPRECONFIG@1.1001:EIBApprovedAt">
    <vt:lpwstr/>
  </property>
  <property fmtid="{D5CDD505-2E9C-101B-9397-08002B2CF9AE}" pid="8" name="FSC#EIBPRECONFIG@1.1001:EIBApprovedBy">
    <vt:lpwstr/>
  </property>
  <property fmtid="{D5CDD505-2E9C-101B-9397-08002B2CF9AE}" pid="9" name="FSC#EIBPRECONFIG@1.1001:EIBApprovedBySubst">
    <vt:lpwstr/>
  </property>
  <property fmtid="{D5CDD505-2E9C-101B-9397-08002B2CF9AE}" pid="10" name="FSC#EIBPRECONFIG@1.1001:EIBApprovedByTitle">
    <vt:lpwstr/>
  </property>
  <property fmtid="{D5CDD505-2E9C-101B-9397-08002B2CF9AE}" pid="11" name="FSC#EIBPRECONFIG@1.1001:EIBApprovedByPostTitle">
    <vt:lpwstr/>
  </property>
  <property fmtid="{D5CDD505-2E9C-101B-9397-08002B2CF9AE}" pid="12" name="FSC#EIBPRECONFIG@1.1001:EIBDepartment">
    <vt:lpwstr>BMG - III/7 (Impfwesen, HIV/AIDS, Tuberkulose)</vt:lpwstr>
  </property>
  <property fmtid="{D5CDD505-2E9C-101B-9397-08002B2CF9AE}" pid="13" name="FSC#EIBPRECONFIG@1.1001:EIBDispatchedBy">
    <vt:lpwstr/>
  </property>
  <property fmtid="{D5CDD505-2E9C-101B-9397-08002B2CF9AE}" pid="14" name="FSC#EIBPRECONFIG@1.1001:EIBDispatchedByPostTitle">
    <vt:lpwstr/>
  </property>
  <property fmtid="{D5CDD505-2E9C-101B-9397-08002B2CF9AE}" pid="15" name="FSC#EIBPRECONFIG@1.1001:ExtRefInc">
    <vt:lpwstr/>
  </property>
  <property fmtid="{D5CDD505-2E9C-101B-9397-08002B2CF9AE}" pid="16" name="FSC#EIBPRECONFIG@1.1001:IncomingAddrdate">
    <vt:lpwstr/>
  </property>
  <property fmtid="{D5CDD505-2E9C-101B-9397-08002B2CF9AE}" pid="17" name="FSC#EIBPRECONFIG@1.1001:IncomingDelivery">
    <vt:lpwstr/>
  </property>
  <property fmtid="{D5CDD505-2E9C-101B-9397-08002B2CF9AE}" pid="18" name="FSC#EIBPRECONFIG@1.1001:OwnerEmail">
    <vt:lpwstr>sabrina.sorg@bmg.gv.at</vt:lpwstr>
  </property>
  <property fmtid="{D5CDD505-2E9C-101B-9397-08002B2CF9AE}" pid="19" name="FSC#EIBPRECONFIG@1.1001:OUEmail">
    <vt:lpwstr/>
  </property>
  <property fmtid="{D5CDD505-2E9C-101B-9397-08002B2CF9AE}" pid="20" name="FSC#EIBPRECONFIG@1.1001:OwnerGender">
    <vt:lpwstr>Weiblich</vt:lpwstr>
  </property>
  <property fmtid="{D5CDD505-2E9C-101B-9397-08002B2CF9AE}" pid="21" name="FSC#EIBPRECONFIG@1.1001:Priority">
    <vt:lpwstr>Nein</vt:lpwstr>
  </property>
  <property fmtid="{D5CDD505-2E9C-101B-9397-08002B2CF9AE}" pid="22" name="FSC#EIBPRECONFIG@1.1001:PreviousFiles">
    <vt:lpwstr/>
  </property>
  <property fmtid="{D5CDD505-2E9C-101B-9397-08002B2CF9AE}" pid="23" name="FSC#EIBPRECONFIG@1.1001:NextFiles">
    <vt:lpwstr/>
  </property>
  <property fmtid="{D5CDD505-2E9C-101B-9397-08002B2CF9AE}" pid="24" name="FSC#EIBPRECONFIG@1.1001:RelatedFiles">
    <vt:lpwstr/>
  </property>
  <property fmtid="{D5CDD505-2E9C-101B-9397-08002B2CF9AE}" pid="25" name="FSC#EIBPRECONFIG@1.1001:CompletedOrdinals">
    <vt:lpwstr/>
  </property>
  <property fmtid="{D5CDD505-2E9C-101B-9397-08002B2CF9AE}" pid="26" name="FSC#EIBPRECONFIG@1.1001:NrAttachments">
    <vt:lpwstr>0</vt:lpwstr>
  </property>
  <property fmtid="{D5CDD505-2E9C-101B-9397-08002B2CF9AE}" pid="27" name="FSC#EIBPRECONFIG@1.1001:Attachments">
    <vt:lpwstr/>
  </property>
  <property fmtid="{D5CDD505-2E9C-101B-9397-08002B2CF9AE}" pid="28" name="FSC#EIBPRECONFIG@1.1001:SubjectArea">
    <vt:lpwstr/>
  </property>
  <property fmtid="{D5CDD505-2E9C-101B-9397-08002B2CF9AE}" pid="29" name="FSC#EIBPRECONFIG@1.1001:Recipients">
    <vt:lpwstr/>
  </property>
  <property fmtid="{D5CDD505-2E9C-101B-9397-08002B2CF9AE}" pid="30" name="FSC#EIBPRECONFIG@1.1001:Classified">
    <vt:lpwstr/>
  </property>
  <property fmtid="{D5CDD505-2E9C-101B-9397-08002B2CF9AE}" pid="31" name="FSC#EIBPRECONFIG@1.1001:Deadline">
    <vt:lpwstr/>
  </property>
  <property fmtid="{D5CDD505-2E9C-101B-9397-08002B2CF9AE}" pid="32" name="FSC#EIBPRECONFIG@1.1001:SettlementSubj">
    <vt:lpwstr/>
  </property>
  <property fmtid="{D5CDD505-2E9C-101B-9397-08002B2CF9AE}" pid="33" name="FSC#EIBPRECONFIG@1.1001:OUAddr">
    <vt:lpwstr>Radetzkystraße 2, 1030 Wien</vt:lpwstr>
  </property>
  <property fmtid="{D5CDD505-2E9C-101B-9397-08002B2CF9AE}" pid="34" name="FSC#EIBPRECONFIG@1.1001:OUDescr">
    <vt:lpwstr/>
  </property>
  <property fmtid="{D5CDD505-2E9C-101B-9397-08002B2CF9AE}" pid="35" name="FSC#EIBPRECONFIG@1.1001:Signatures">
    <vt:lpwstr/>
  </property>
  <property fmtid="{D5CDD505-2E9C-101B-9397-08002B2CF9AE}" pid="36" name="FSC#EIBPRECONFIG@1.1001:currentuser">
    <vt:lpwstr>COO.3000.100.1.77363</vt:lpwstr>
  </property>
  <property fmtid="{D5CDD505-2E9C-101B-9397-08002B2CF9AE}" pid="37" name="FSC#EIBPRECONFIG@1.1001:currentuserrolegroup">
    <vt:lpwstr>COO.3000.100.1.204353</vt:lpwstr>
  </property>
  <property fmtid="{D5CDD505-2E9C-101B-9397-08002B2CF9AE}" pid="38" name="FSC#EIBPRECONFIG@1.1001:currentuserroleposition">
    <vt:lpwstr>COO.1.1001.1.4595</vt:lpwstr>
  </property>
  <property fmtid="{D5CDD505-2E9C-101B-9397-08002B2CF9AE}" pid="39" name="FSC#EIBPRECONFIG@1.1001:currentuserroot">
    <vt:lpwstr>COO.3000.107.2.211339</vt:lpwstr>
  </property>
  <property fmtid="{D5CDD505-2E9C-101B-9397-08002B2CF9AE}" pid="40" name="FSC#EIBPRECONFIG@1.1001:toplevelobject">
    <vt:lpwstr/>
  </property>
  <property fmtid="{D5CDD505-2E9C-101B-9397-08002B2CF9AE}" pid="41" name="FSC#EIBPRECONFIG@1.1001:objchangedby">
    <vt:lpwstr>Sabrina Sorg</vt:lpwstr>
  </property>
  <property fmtid="{D5CDD505-2E9C-101B-9397-08002B2CF9AE}" pid="42" name="FSC#EIBPRECONFIG@1.1001:objchangedbyPostTitle">
    <vt:lpwstr/>
  </property>
  <property fmtid="{D5CDD505-2E9C-101B-9397-08002B2CF9AE}" pid="43" name="FSC#EIBPRECONFIG@1.1001:objchangedat">
    <vt:lpwstr>11.12.2013</vt:lpwstr>
  </property>
  <property fmtid="{D5CDD505-2E9C-101B-9397-08002B2CF9AE}" pid="44" name="FSC#EIBPRECONFIG@1.1001:objname">
    <vt:lpwstr>ÖGKJ,Salzburg 29.9.2012</vt:lpwstr>
  </property>
  <property fmtid="{D5CDD505-2E9C-101B-9397-08002B2CF9AE}" pid="45" name="FSC#EIBPRECONFIG@1.1001:EIBProcessResponsiblePhone">
    <vt:lpwstr/>
  </property>
  <property fmtid="{D5CDD505-2E9C-101B-9397-08002B2CF9AE}" pid="46" name="FSC#EIBPRECONFIG@1.1001:EIBProcessResponsibleMail">
    <vt:lpwstr/>
  </property>
  <property fmtid="{D5CDD505-2E9C-101B-9397-08002B2CF9AE}" pid="47" name="FSC#EIBPRECONFIG@1.1001:EIBProcessResponsibleFax">
    <vt:lpwstr/>
  </property>
  <property fmtid="{D5CDD505-2E9C-101B-9397-08002B2CF9AE}" pid="48" name="FSC#EIBPRECONFIG@1.1001:EIBProcessResponsiblePostTitle">
    <vt:lpwstr/>
  </property>
  <property fmtid="{D5CDD505-2E9C-101B-9397-08002B2CF9AE}" pid="49" name="FSC#EIBPRECONFIG@1.1001:EIBProcessResponsible">
    <vt:lpwstr/>
  </property>
  <property fmtid="{D5CDD505-2E9C-101B-9397-08002B2CF9AE}" pid="50" name="FSC#EIBPRECONFIG@1.1001:OwnerPostTitle">
    <vt:lpwstr/>
  </property>
  <property fmtid="{D5CDD505-2E9C-101B-9397-08002B2CF9AE}" pid="51" name="FSC#COOSYSTEM@1.1:Container">
    <vt:lpwstr>COO.3000.107.13.2956904</vt:lpwstr>
  </property>
  <property fmtid="{D5CDD505-2E9C-101B-9397-08002B2CF9AE}" pid="52" name="FSC#COOELAK@1.1001:Subject">
    <vt:lpwstr/>
  </property>
  <property fmtid="{D5CDD505-2E9C-101B-9397-08002B2CF9AE}" pid="53" name="FSC#COOELAK@1.1001:FileReference">
    <vt:lpwstr/>
  </property>
  <property fmtid="{D5CDD505-2E9C-101B-9397-08002B2CF9AE}" pid="54" name="FSC#COOELAK@1.1001:FileRefYear">
    <vt:lpwstr/>
  </property>
  <property fmtid="{D5CDD505-2E9C-101B-9397-08002B2CF9AE}" pid="55" name="FSC#COOELAK@1.1001:FileRefOrdinal">
    <vt:lpwstr/>
  </property>
  <property fmtid="{D5CDD505-2E9C-101B-9397-08002B2CF9AE}" pid="56" name="FSC#COOELAK@1.1001:FileRefOU">
    <vt:lpwstr/>
  </property>
  <property fmtid="{D5CDD505-2E9C-101B-9397-08002B2CF9AE}" pid="57" name="FSC#COOELAK@1.1001:Organization">
    <vt:lpwstr/>
  </property>
  <property fmtid="{D5CDD505-2E9C-101B-9397-08002B2CF9AE}" pid="58" name="FSC#COOELAK@1.1001:Owner">
    <vt:lpwstr>Sabrina Sorg</vt:lpwstr>
  </property>
  <property fmtid="{D5CDD505-2E9C-101B-9397-08002B2CF9AE}" pid="59" name="FSC#COOELAK@1.1001:OwnerExtension">
    <vt:lpwstr>4718</vt:lpwstr>
  </property>
  <property fmtid="{D5CDD505-2E9C-101B-9397-08002B2CF9AE}" pid="60" name="FSC#COOELAK@1.1001:OwnerFaxExtension">
    <vt:lpwstr>+43 (1) 71344042289</vt:lpwstr>
  </property>
  <property fmtid="{D5CDD505-2E9C-101B-9397-08002B2CF9AE}" pid="61" name="FSC#COOELAK@1.1001:DispatchedBy">
    <vt:lpwstr/>
  </property>
  <property fmtid="{D5CDD505-2E9C-101B-9397-08002B2CF9AE}" pid="62" name="FSC#COOELAK@1.1001:DispatchedAt">
    <vt:lpwstr/>
  </property>
  <property fmtid="{D5CDD505-2E9C-101B-9397-08002B2CF9AE}" pid="63" name="FSC#COOELAK@1.1001:ApprovedBy">
    <vt:lpwstr/>
  </property>
  <property fmtid="{D5CDD505-2E9C-101B-9397-08002B2CF9AE}" pid="64" name="FSC#COOELAK@1.1001:ApprovedAt">
    <vt:lpwstr/>
  </property>
  <property fmtid="{D5CDD505-2E9C-101B-9397-08002B2CF9AE}" pid="65" name="FSC#COOELAK@1.1001:Department">
    <vt:lpwstr>BMG - III/7 (Impfwesen, HIV/AIDS, Tuberkulose)</vt:lpwstr>
  </property>
  <property fmtid="{D5CDD505-2E9C-101B-9397-08002B2CF9AE}" pid="66" name="FSC#COOELAK@1.1001:CreatedAt">
    <vt:lpwstr>28.09.2012</vt:lpwstr>
  </property>
  <property fmtid="{D5CDD505-2E9C-101B-9397-08002B2CF9AE}" pid="67" name="FSC#COOELAK@1.1001:OU">
    <vt:lpwstr>BMG - III/7 (Impfwesen, HIV/AIDS, Tuberkulose)</vt:lpwstr>
  </property>
  <property fmtid="{D5CDD505-2E9C-101B-9397-08002B2CF9AE}" pid="68" name="FSC#COOELAK@1.1001:Priority">
    <vt:lpwstr> ()</vt:lpwstr>
  </property>
  <property fmtid="{D5CDD505-2E9C-101B-9397-08002B2CF9AE}" pid="69" name="FSC#COOELAK@1.1001:ObjBarCode">
    <vt:lpwstr>*COO.3000.107.13.2956904*</vt:lpwstr>
  </property>
  <property fmtid="{D5CDD505-2E9C-101B-9397-08002B2CF9AE}" pid="70" name="FSC#COOELAK@1.1001:RefBarCode">
    <vt:lpwstr/>
  </property>
  <property fmtid="{D5CDD505-2E9C-101B-9397-08002B2CF9AE}" pid="71" name="FSC#COOELAK@1.1001:FileRefBarCode">
    <vt:lpwstr>**</vt:lpwstr>
  </property>
  <property fmtid="{D5CDD505-2E9C-101B-9397-08002B2CF9AE}" pid="72" name="FSC#COOELAK@1.1001:ExternalRef">
    <vt:lpwstr/>
  </property>
  <property fmtid="{D5CDD505-2E9C-101B-9397-08002B2CF9AE}" pid="73" name="FSC#COOELAK@1.1001:IncomingNumber">
    <vt:lpwstr/>
  </property>
  <property fmtid="{D5CDD505-2E9C-101B-9397-08002B2CF9AE}" pid="74" name="FSC#COOELAK@1.1001:IncomingSubject">
    <vt:lpwstr/>
  </property>
  <property fmtid="{D5CDD505-2E9C-101B-9397-08002B2CF9AE}" pid="75" name="FSC#COOELAK@1.1001:ProcessResponsible">
    <vt:lpwstr/>
  </property>
  <property fmtid="{D5CDD505-2E9C-101B-9397-08002B2CF9AE}" pid="76" name="FSC#COOELAK@1.1001:ProcessResponsiblePhone">
    <vt:lpwstr/>
  </property>
  <property fmtid="{D5CDD505-2E9C-101B-9397-08002B2CF9AE}" pid="77" name="FSC#COOELAK@1.1001:ProcessResponsibleMail">
    <vt:lpwstr/>
  </property>
  <property fmtid="{D5CDD505-2E9C-101B-9397-08002B2CF9AE}" pid="78" name="FSC#COOELAK@1.1001:ProcessResponsibleFax">
    <vt:lpwstr/>
  </property>
  <property fmtid="{D5CDD505-2E9C-101B-9397-08002B2CF9AE}" pid="79" name="FSC#COOELAK@1.1001:ApproverFirstName">
    <vt:lpwstr/>
  </property>
  <property fmtid="{D5CDD505-2E9C-101B-9397-08002B2CF9AE}" pid="80" name="FSC#COOELAK@1.1001:ApproverSurName">
    <vt:lpwstr/>
  </property>
  <property fmtid="{D5CDD505-2E9C-101B-9397-08002B2CF9AE}" pid="81" name="FSC#COOELAK@1.1001:ApproverTitle">
    <vt:lpwstr/>
  </property>
  <property fmtid="{D5CDD505-2E9C-101B-9397-08002B2CF9AE}" pid="82" name="FSC#COOELAK@1.1001:ExternalDate">
    <vt:lpwstr/>
  </property>
  <property fmtid="{D5CDD505-2E9C-101B-9397-08002B2CF9AE}" pid="83" name="FSC#COOELAK@1.1001:SettlementApprovedAt">
    <vt:lpwstr/>
  </property>
  <property fmtid="{D5CDD505-2E9C-101B-9397-08002B2CF9AE}" pid="84" name="FSC#COOELAK@1.1001:BaseNumber">
    <vt:lpwstr/>
  </property>
  <property fmtid="{D5CDD505-2E9C-101B-9397-08002B2CF9AE}" pid="85" name="FSC#COOELAK@1.1001:CurrentUserRolePos">
    <vt:lpwstr>Leiter/in</vt:lpwstr>
  </property>
  <property fmtid="{D5CDD505-2E9C-101B-9397-08002B2CF9AE}" pid="86" name="FSC#COOELAK@1.1001:CurrentUserEmail">
    <vt:lpwstr>jean-paul.klein@bmg.gv.at</vt:lpwstr>
  </property>
  <property fmtid="{D5CDD505-2E9C-101B-9397-08002B2CF9AE}" pid="87" name="FSC#ELAKGOV@1.1001:PersonalSubjGender">
    <vt:lpwstr/>
  </property>
  <property fmtid="{D5CDD505-2E9C-101B-9397-08002B2CF9AE}" pid="88" name="FSC#ELAKGOV@1.1001:PersonalSubjFirstName">
    <vt:lpwstr/>
  </property>
  <property fmtid="{D5CDD505-2E9C-101B-9397-08002B2CF9AE}" pid="89" name="FSC#ELAKGOV@1.1001:PersonalSubjSurName">
    <vt:lpwstr/>
  </property>
  <property fmtid="{D5CDD505-2E9C-101B-9397-08002B2CF9AE}" pid="90" name="FSC#ELAKGOV@1.1001:PersonalSubjSalutation">
    <vt:lpwstr/>
  </property>
  <property fmtid="{D5CDD505-2E9C-101B-9397-08002B2CF9AE}" pid="91" name="FSC#ELAKGOV@1.1001:PersonalSubjAddress">
    <vt:lpwstr/>
  </property>
  <property fmtid="{D5CDD505-2E9C-101B-9397-08002B2CF9AE}" pid="92" name="FSC#ATSTATECFG@1.1001:Office">
    <vt:lpwstr/>
  </property>
  <property fmtid="{D5CDD505-2E9C-101B-9397-08002B2CF9AE}" pid="93" name="FSC#ATSTATECFG@1.1001:Agent">
    <vt:lpwstr/>
  </property>
  <property fmtid="{D5CDD505-2E9C-101B-9397-08002B2CF9AE}" pid="94" name="FSC#ATSTATECFG@1.1001:AgentPhone">
    <vt:lpwstr/>
  </property>
  <property fmtid="{D5CDD505-2E9C-101B-9397-08002B2CF9AE}" pid="95" name="FSC#ATSTATECFG@1.1001:DepartmentFax">
    <vt:lpwstr/>
  </property>
  <property fmtid="{D5CDD505-2E9C-101B-9397-08002B2CF9AE}" pid="96" name="FSC#ATSTATECFG@1.1001:DepartmentEMail">
    <vt:lpwstr/>
  </property>
  <property fmtid="{D5CDD505-2E9C-101B-9397-08002B2CF9AE}" pid="97" name="FSC#ATSTATECFG@1.1001:SubfileDate">
    <vt:lpwstr/>
  </property>
  <property fmtid="{D5CDD505-2E9C-101B-9397-08002B2CF9AE}" pid="98" name="FSC#ATSTATECFG@1.1001:SubfileSubject">
    <vt:lpwstr/>
  </property>
  <property fmtid="{D5CDD505-2E9C-101B-9397-08002B2CF9AE}" pid="99" name="FSC#ATSTATECFG@1.1001:DepartmentZipCode">
    <vt:lpwstr/>
  </property>
  <property fmtid="{D5CDD505-2E9C-101B-9397-08002B2CF9AE}" pid="100" name="FSC#ATSTATECFG@1.1001:DepartmentCountry">
    <vt:lpwstr/>
  </property>
  <property fmtid="{D5CDD505-2E9C-101B-9397-08002B2CF9AE}" pid="101" name="FSC#ATSTATECFG@1.1001:DepartmentCity">
    <vt:lpwstr/>
  </property>
  <property fmtid="{D5CDD505-2E9C-101B-9397-08002B2CF9AE}" pid="102" name="FSC#ATSTATECFG@1.1001:DepartmentStreet">
    <vt:lpwstr/>
  </property>
  <property fmtid="{D5CDD505-2E9C-101B-9397-08002B2CF9AE}" pid="103" name="FSC#ATSTATECFG@1.1001:DepartmentDVR">
    <vt:lpwstr/>
  </property>
  <property fmtid="{D5CDD505-2E9C-101B-9397-08002B2CF9AE}" pid="104" name="FSC#ATSTATECFG@1.1001:DepartmentUID">
    <vt:lpwstr/>
  </property>
  <property fmtid="{D5CDD505-2E9C-101B-9397-08002B2CF9AE}" pid="105" name="FSC#ATSTATECFG@1.1001:SubfileReference">
    <vt:lpwstr/>
  </property>
  <property fmtid="{D5CDD505-2E9C-101B-9397-08002B2CF9AE}" pid="106" name="FSC#ATSTATECFG@1.1001:Clause">
    <vt:lpwstr/>
  </property>
  <property fmtid="{D5CDD505-2E9C-101B-9397-08002B2CF9AE}" pid="107" name="FSC#ATSTATECFG@1.1001:ExternalFile">
    <vt:lpwstr/>
  </property>
  <property fmtid="{D5CDD505-2E9C-101B-9397-08002B2CF9AE}" pid="108" name="FSC#ATSTATECFG@1.1001:ApprovedSignature">
    <vt:lpwstr/>
  </property>
  <property fmtid="{D5CDD505-2E9C-101B-9397-08002B2CF9AE}" pid="109" name="FSC#ATSTATECFG@1.1001:BankAccount">
    <vt:lpwstr/>
  </property>
  <property fmtid="{D5CDD505-2E9C-101B-9397-08002B2CF9AE}" pid="110" name="FSC#ATSTATECFG@1.1001:BankAccountOwner">
    <vt:lpwstr/>
  </property>
  <property fmtid="{D5CDD505-2E9C-101B-9397-08002B2CF9AE}" pid="111" name="FSC#ATSTATECFG@1.1001:BankInstitute">
    <vt:lpwstr/>
  </property>
  <property fmtid="{D5CDD505-2E9C-101B-9397-08002B2CF9AE}" pid="112" name="FSC#ATSTATECFG@1.1001:BankAccountID">
    <vt:lpwstr/>
  </property>
  <property fmtid="{D5CDD505-2E9C-101B-9397-08002B2CF9AE}" pid="113" name="FSC#ATSTATECFG@1.1001:BankAccountIBAN">
    <vt:lpwstr/>
  </property>
  <property fmtid="{D5CDD505-2E9C-101B-9397-08002B2CF9AE}" pid="114" name="FSC#ATSTATECFG@1.1001:BankAccountBIC">
    <vt:lpwstr/>
  </property>
  <property fmtid="{D5CDD505-2E9C-101B-9397-08002B2CF9AE}" pid="115" name="FSC#ATSTATECFG@1.1001:BankName">
    <vt:lpwstr/>
  </property>
  <property fmtid="{D5CDD505-2E9C-101B-9397-08002B2CF9AE}" pid="116" name="FSC#CCAPRECONFIG@15.1001:AddrAnrede">
    <vt:lpwstr/>
  </property>
  <property fmtid="{D5CDD505-2E9C-101B-9397-08002B2CF9AE}" pid="117" name="FSC#CCAPRECONFIG@15.1001:AddrTitel">
    <vt:lpwstr/>
  </property>
  <property fmtid="{D5CDD505-2E9C-101B-9397-08002B2CF9AE}" pid="118" name="FSC#CCAPRECONFIG@15.1001:AddrNachgestellter_Titel">
    <vt:lpwstr/>
  </property>
  <property fmtid="{D5CDD505-2E9C-101B-9397-08002B2CF9AE}" pid="119" name="FSC#CCAPRECONFIG@15.1001:AddrVorname">
    <vt:lpwstr/>
  </property>
  <property fmtid="{D5CDD505-2E9C-101B-9397-08002B2CF9AE}" pid="120" name="FSC#CCAPRECONFIG@15.1001:AddrNachname">
    <vt:lpwstr/>
  </property>
  <property fmtid="{D5CDD505-2E9C-101B-9397-08002B2CF9AE}" pid="121" name="FSC#CCAPRECONFIG@15.1001:AddrzH">
    <vt:lpwstr/>
  </property>
  <property fmtid="{D5CDD505-2E9C-101B-9397-08002B2CF9AE}" pid="122" name="FSC#CCAPRECONFIG@15.1001:AddrGeschlecht">
    <vt:lpwstr/>
  </property>
  <property fmtid="{D5CDD505-2E9C-101B-9397-08002B2CF9AE}" pid="123" name="FSC#CCAPRECONFIG@15.1001:AddrStrasse">
    <vt:lpwstr/>
  </property>
  <property fmtid="{D5CDD505-2E9C-101B-9397-08002B2CF9AE}" pid="124" name="FSC#CCAPRECONFIG@15.1001:AddrHausnummer">
    <vt:lpwstr/>
  </property>
  <property fmtid="{D5CDD505-2E9C-101B-9397-08002B2CF9AE}" pid="125" name="FSC#CCAPRECONFIG@15.1001:AddrStiege">
    <vt:lpwstr/>
  </property>
  <property fmtid="{D5CDD505-2E9C-101B-9397-08002B2CF9AE}" pid="126" name="FSC#CCAPRECONFIG@15.1001:AddrTuer">
    <vt:lpwstr/>
  </property>
  <property fmtid="{D5CDD505-2E9C-101B-9397-08002B2CF9AE}" pid="127" name="FSC#CCAPRECONFIG@15.1001:AddrPostfach">
    <vt:lpwstr/>
  </property>
  <property fmtid="{D5CDD505-2E9C-101B-9397-08002B2CF9AE}" pid="128" name="FSC#CCAPRECONFIG@15.1001:AddrPostleitzahl">
    <vt:lpwstr/>
  </property>
  <property fmtid="{D5CDD505-2E9C-101B-9397-08002B2CF9AE}" pid="129" name="FSC#CCAPRECONFIG@15.1001:AddrOrt">
    <vt:lpwstr/>
  </property>
  <property fmtid="{D5CDD505-2E9C-101B-9397-08002B2CF9AE}" pid="130" name="FSC#CCAPRECONFIG@15.1001:AddrLand">
    <vt:lpwstr/>
  </property>
  <property fmtid="{D5CDD505-2E9C-101B-9397-08002B2CF9AE}" pid="131" name="FSC#CCAPRECONFIG@15.1001:AddrEmail">
    <vt:lpwstr/>
  </property>
  <property fmtid="{D5CDD505-2E9C-101B-9397-08002B2CF9AE}" pid="132" name="FSC#CCAPRECONFIG@15.1001:AddrAdresse">
    <vt:lpwstr/>
  </property>
  <property fmtid="{D5CDD505-2E9C-101B-9397-08002B2CF9AE}" pid="133" name="FSC#CCAPRECONFIG@15.1001:AddrFax">
    <vt:lpwstr/>
  </property>
  <property fmtid="{D5CDD505-2E9C-101B-9397-08002B2CF9AE}" pid="134" name="FSC#CCAPRECONFIG@15.1001:AddrOrganisationsname">
    <vt:lpwstr/>
  </property>
  <property fmtid="{D5CDD505-2E9C-101B-9397-08002B2CF9AE}" pid="135" name="FSC#CCAPRECONFIG@15.1001:AddrOrganisationskurzname">
    <vt:lpwstr/>
  </property>
  <property fmtid="{D5CDD505-2E9C-101B-9397-08002B2CF9AE}" pid="136" name="FSC#CCAPRECONFIG@15.1001:AddrAbschriftsbemerkung">
    <vt:lpwstr/>
  </property>
  <property fmtid="{D5CDD505-2E9C-101B-9397-08002B2CF9AE}" pid="137" name="FSC#CCAPRECONFIG@15.1001:AddrName_Zeile_2">
    <vt:lpwstr/>
  </property>
  <property fmtid="{D5CDD505-2E9C-101B-9397-08002B2CF9AE}" pid="138" name="FSC#CCAPRECONFIG@15.1001:AddrName_Zeile_3">
    <vt:lpwstr/>
  </property>
  <property fmtid="{D5CDD505-2E9C-101B-9397-08002B2CF9AE}" pid="139" name="FSC#CCAPRECONFIG@15.1001:AddrPostalischeAdresse">
    <vt:lpwstr/>
  </property>
  <property fmtid="{D5CDD505-2E9C-101B-9397-08002B2CF9AE}" pid="140" name="FSC#ATPRECONFIG@1.1001:ChargePreview">
    <vt:lpwstr/>
  </property>
  <property fmtid="{D5CDD505-2E9C-101B-9397-08002B2CF9AE}" pid="141" name="FSC#FSCFOLIO@1.1001:docpropproject">
    <vt:lpwstr/>
  </property>
</Properties>
</file>